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4149" r:id="rId1"/>
    <p:sldMasterId id="2147484161" r:id="rId2"/>
  </p:sldMasterIdLst>
  <p:notesMasterIdLst>
    <p:notesMasterId r:id="rId50"/>
  </p:notesMasterIdLst>
  <p:sldIdLst>
    <p:sldId id="266" r:id="rId3"/>
    <p:sldId id="305" r:id="rId4"/>
    <p:sldId id="268" r:id="rId5"/>
    <p:sldId id="300" r:id="rId6"/>
    <p:sldId id="260" r:id="rId7"/>
    <p:sldId id="269" r:id="rId8"/>
    <p:sldId id="256" r:id="rId9"/>
    <p:sldId id="258" r:id="rId10"/>
    <p:sldId id="257" r:id="rId11"/>
    <p:sldId id="259" r:id="rId12"/>
    <p:sldId id="262" r:id="rId13"/>
    <p:sldId id="263" r:id="rId14"/>
    <p:sldId id="264" r:id="rId15"/>
    <p:sldId id="272" r:id="rId16"/>
    <p:sldId id="267" r:id="rId17"/>
    <p:sldId id="271" r:id="rId18"/>
    <p:sldId id="265" r:id="rId19"/>
    <p:sldId id="273" r:id="rId20"/>
    <p:sldId id="274" r:id="rId21"/>
    <p:sldId id="276" r:id="rId22"/>
    <p:sldId id="275" r:id="rId23"/>
    <p:sldId id="277" r:id="rId24"/>
    <p:sldId id="279" r:id="rId25"/>
    <p:sldId id="281" r:id="rId26"/>
    <p:sldId id="285" r:id="rId27"/>
    <p:sldId id="283" r:id="rId28"/>
    <p:sldId id="284" r:id="rId29"/>
    <p:sldId id="278" r:id="rId30"/>
    <p:sldId id="280" r:id="rId31"/>
    <p:sldId id="282" r:id="rId32"/>
    <p:sldId id="302" r:id="rId33"/>
    <p:sldId id="303" r:id="rId34"/>
    <p:sldId id="304" r:id="rId35"/>
    <p:sldId id="295" r:id="rId36"/>
    <p:sldId id="298" r:id="rId37"/>
    <p:sldId id="296" r:id="rId38"/>
    <p:sldId id="297" r:id="rId39"/>
    <p:sldId id="293" r:id="rId40"/>
    <p:sldId id="301" r:id="rId41"/>
    <p:sldId id="270" r:id="rId42"/>
    <p:sldId id="299" r:id="rId43"/>
    <p:sldId id="287" r:id="rId44"/>
    <p:sldId id="294" r:id="rId45"/>
    <p:sldId id="289" r:id="rId46"/>
    <p:sldId id="292" r:id="rId47"/>
    <p:sldId id="288" r:id="rId48"/>
    <p:sldId id="261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60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3D18D3-D333-4EA9-9B54-BBF9DA7333DC}" type="doc">
      <dgm:prSet loTypeId="urn:microsoft.com/office/officeart/2005/8/layout/lProcess2" loCatId="relationship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59E1D94-2DC3-438D-A0BE-7820D741DD17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FFFF00"/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400" b="1" dirty="0" smtClean="0">
              <a:latin typeface="Arial" pitchFamily="34" charset="0"/>
              <a:cs typeface="Arial" pitchFamily="34" charset="0"/>
            </a:rPr>
            <a:t>Менеджмент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682A8877-EFE1-4EC3-99CC-2A71FEB90D83}" type="parTrans" cxnId="{AF12A752-29D3-429F-B9F2-B88970693F6C}">
      <dgm:prSet/>
      <dgm:spPr/>
      <dgm:t>
        <a:bodyPr/>
        <a:lstStyle/>
        <a:p>
          <a:endParaRPr lang="ru-RU"/>
        </a:p>
      </dgm:t>
    </dgm:pt>
    <dgm:pt modelId="{3920AE88-8CA4-40B8-9C42-4E8970F2812C}" type="sibTrans" cxnId="{AF12A752-29D3-429F-B9F2-B88970693F6C}">
      <dgm:prSet/>
      <dgm:spPr/>
      <dgm:t>
        <a:bodyPr/>
        <a:lstStyle/>
        <a:p>
          <a:endParaRPr lang="ru-RU"/>
        </a:p>
      </dgm:t>
    </dgm:pt>
    <dgm:pt modelId="{62CECF79-AF22-48D5-9C0D-7091C23610D0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err="1" smtClean="0">
              <a:latin typeface="Arial" pitchFamily="34" charset="0"/>
              <a:cs typeface="Arial" pitchFamily="34" charset="0"/>
            </a:rPr>
            <a:t>Контроллинг</a:t>
          </a:r>
          <a:r>
            <a:rPr lang="ru-RU" sz="2000" b="1" dirty="0" smtClean="0">
              <a:latin typeface="Arial" pitchFamily="34" charset="0"/>
              <a:cs typeface="Arial" pitchFamily="34" charset="0"/>
            </a:rPr>
            <a:t> в организации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42FE9EAC-9904-4800-9956-6289137764B3}" type="parTrans" cxnId="{FBDDB250-BE00-4D60-AAB5-A648109C17EA}">
      <dgm:prSet/>
      <dgm:spPr/>
      <dgm:t>
        <a:bodyPr/>
        <a:lstStyle/>
        <a:p>
          <a:endParaRPr lang="ru-RU"/>
        </a:p>
      </dgm:t>
    </dgm:pt>
    <dgm:pt modelId="{6504D301-A6F3-45AA-9810-F2181464590C}" type="sibTrans" cxnId="{FBDDB250-BE00-4D60-AAB5-A648109C17EA}">
      <dgm:prSet/>
      <dgm:spPr/>
      <dgm:t>
        <a:bodyPr/>
        <a:lstStyle/>
        <a:p>
          <a:endParaRPr lang="ru-RU"/>
        </a:p>
      </dgm:t>
    </dgm:pt>
    <dgm:pt modelId="{88D9B79D-1426-4894-8618-432A26A4546C}">
      <dgm:prSet phldrT="[Текст]" custT="1"/>
      <dgm:spPr/>
      <dgm:t>
        <a:bodyPr/>
        <a:lstStyle/>
        <a:p>
          <a:r>
            <a:rPr lang="ru-RU" sz="2000" b="1" dirty="0" smtClean="0">
              <a:latin typeface="Arial" pitchFamily="34" charset="0"/>
              <a:cs typeface="Arial" pitchFamily="34" charset="0"/>
            </a:rPr>
            <a:t>Управление фирмой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552213CD-BE19-4A36-AAB9-AEAB934EEBFA}" type="parTrans" cxnId="{3EF6D9CB-8629-4DBA-A65B-5CCE57324619}">
      <dgm:prSet/>
      <dgm:spPr/>
      <dgm:t>
        <a:bodyPr/>
        <a:lstStyle/>
        <a:p>
          <a:endParaRPr lang="ru-RU"/>
        </a:p>
      </dgm:t>
    </dgm:pt>
    <dgm:pt modelId="{291F63BE-A05E-4687-8537-89C95A1FE894}" type="sibTrans" cxnId="{3EF6D9CB-8629-4DBA-A65B-5CCE57324619}">
      <dgm:prSet/>
      <dgm:spPr/>
      <dgm:t>
        <a:bodyPr/>
        <a:lstStyle/>
        <a:p>
          <a:endParaRPr lang="ru-RU"/>
        </a:p>
      </dgm:t>
    </dgm:pt>
    <dgm:pt modelId="{EC2FDBCA-CA7B-43CA-B750-5B4AD564DEBA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Документоведение и архивоведение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9D5E7136-DE65-4A78-A285-EFE626902810}" type="parTrans" cxnId="{91FF4ACB-8484-4B50-A62D-6A9CB4B36E2C}">
      <dgm:prSet/>
      <dgm:spPr/>
      <dgm:t>
        <a:bodyPr/>
        <a:lstStyle/>
        <a:p>
          <a:endParaRPr lang="ru-RU"/>
        </a:p>
      </dgm:t>
    </dgm:pt>
    <dgm:pt modelId="{58BE633E-5156-4267-B4FA-2D49C6D96C9D}" type="sibTrans" cxnId="{91FF4ACB-8484-4B50-A62D-6A9CB4B36E2C}">
      <dgm:prSet/>
      <dgm:spPr/>
      <dgm:t>
        <a:bodyPr/>
        <a:lstStyle/>
        <a:p>
          <a:endParaRPr lang="ru-RU"/>
        </a:p>
      </dgm:t>
    </dgm:pt>
    <dgm:pt modelId="{AB8B8393-A09B-4AF7-BE7E-D4A3CBD1D26E}">
      <dgm:prSet phldrT="[Текст]" custT="1"/>
      <dgm:spPr/>
      <dgm:t>
        <a:bodyPr/>
        <a:lstStyle/>
        <a:p>
          <a:r>
            <a:rPr lang="ru-RU" sz="2000" b="1" dirty="0" smtClean="0">
              <a:latin typeface="Arial" pitchFamily="34" charset="0"/>
              <a:cs typeface="Arial" pitchFamily="34" charset="0"/>
            </a:rPr>
            <a:t>Организационное проектирование систем управления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602114CF-2543-4089-B659-7C1A2397BE9E}" type="parTrans" cxnId="{BA0D69ED-FEAA-4304-A8CC-C7B4F742850E}">
      <dgm:prSet/>
      <dgm:spPr/>
      <dgm:t>
        <a:bodyPr/>
        <a:lstStyle/>
        <a:p>
          <a:endParaRPr lang="ru-RU"/>
        </a:p>
      </dgm:t>
    </dgm:pt>
    <dgm:pt modelId="{2A60608B-5FFF-431E-913E-521FE180F55D}" type="sibTrans" cxnId="{BA0D69ED-FEAA-4304-A8CC-C7B4F742850E}">
      <dgm:prSet/>
      <dgm:spPr/>
      <dgm:t>
        <a:bodyPr/>
        <a:lstStyle/>
        <a:p>
          <a:endParaRPr lang="ru-RU"/>
        </a:p>
      </dgm:t>
    </dgm:pt>
    <dgm:pt modelId="{B5547ED0-930A-40BC-A72A-5440C87AED92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Новая промышленная политика и </a:t>
          </a:r>
          <a:r>
            <a:rPr lang="ru-RU" sz="20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неоиндустриали-зация</a:t>
          </a:r>
          <a:r>
            <a:rPr lang="ru-RU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в условиях экономики знаний</a:t>
          </a:r>
          <a:endParaRPr lang="ru-RU" sz="2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45C78F5-5D53-47A3-B4E9-1C660563A384}" type="parTrans" cxnId="{A55DA18A-1544-4F12-8D96-7E807B54DD34}">
      <dgm:prSet/>
      <dgm:spPr/>
      <dgm:t>
        <a:bodyPr/>
        <a:lstStyle/>
        <a:p>
          <a:endParaRPr lang="ru-RU"/>
        </a:p>
      </dgm:t>
    </dgm:pt>
    <dgm:pt modelId="{A3200493-E225-485A-A27A-F55D6166E269}" type="sibTrans" cxnId="{A55DA18A-1544-4F12-8D96-7E807B54DD34}">
      <dgm:prSet/>
      <dgm:spPr/>
      <dgm:t>
        <a:bodyPr/>
        <a:lstStyle/>
        <a:p>
          <a:endParaRPr lang="ru-RU"/>
        </a:p>
      </dgm:t>
    </dgm:pt>
    <dgm:pt modelId="{E4B80857-DE7D-4ED2-960B-997DF187B3E5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b="1" i="1" dirty="0" smtClean="0">
              <a:solidFill>
                <a:srgbClr val="0066FF"/>
              </a:solidFill>
              <a:latin typeface="Arial" pitchFamily="34" charset="0"/>
              <a:cs typeface="Arial" pitchFamily="34" charset="0"/>
            </a:rPr>
            <a:t>Дальняя перспектива</a:t>
          </a:r>
        </a:p>
        <a:p>
          <a:r>
            <a:rPr lang="ru-RU" b="1" i="1" dirty="0" smtClean="0">
              <a:latin typeface="Arial" pitchFamily="34" charset="0"/>
              <a:cs typeface="Arial" pitchFamily="34" charset="0"/>
            </a:rPr>
            <a:t>Интеллектуальные системы в гуманитарной сфере</a:t>
          </a:r>
          <a:endParaRPr lang="ru-RU" b="1" i="1" dirty="0">
            <a:latin typeface="Arial" pitchFamily="34" charset="0"/>
            <a:cs typeface="Arial" pitchFamily="34" charset="0"/>
          </a:endParaRPr>
        </a:p>
      </dgm:t>
    </dgm:pt>
    <dgm:pt modelId="{7C0351B7-501F-4825-AD61-05D816397EBE}" type="parTrans" cxnId="{F5177871-F7FB-47FB-9FDC-0B41E95681CB}">
      <dgm:prSet/>
      <dgm:spPr/>
      <dgm:t>
        <a:bodyPr/>
        <a:lstStyle/>
        <a:p>
          <a:endParaRPr lang="ru-RU"/>
        </a:p>
      </dgm:t>
    </dgm:pt>
    <dgm:pt modelId="{F450C884-107D-48BF-9798-F02EF4CAFABB}" type="sibTrans" cxnId="{F5177871-F7FB-47FB-9FDC-0B41E95681CB}">
      <dgm:prSet/>
      <dgm:spPr/>
      <dgm:t>
        <a:bodyPr/>
        <a:lstStyle/>
        <a:p>
          <a:endParaRPr lang="ru-RU"/>
        </a:p>
      </dgm:t>
    </dgm:pt>
    <dgm:pt modelId="{920BE97A-D2C0-4A32-8CDA-70B06DEF7F07}">
      <dgm:prSet phldrT="[Текст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prstDash val="dash"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b="1" dirty="0" smtClean="0">
              <a:solidFill>
                <a:srgbClr val="CA27E5"/>
              </a:solidFill>
              <a:latin typeface="Arial" pitchFamily="34" charset="0"/>
              <a:cs typeface="Arial" pitchFamily="34" charset="0"/>
            </a:rPr>
            <a:t>Ближайшая перспектива</a:t>
          </a:r>
        </a:p>
        <a:p>
          <a:r>
            <a:rPr lang="ru-RU" b="1" dirty="0" smtClean="0">
              <a:latin typeface="Arial" pitchFamily="34" charset="0"/>
              <a:cs typeface="Arial" pitchFamily="34" charset="0"/>
            </a:rPr>
            <a:t>Экономика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BBC41F3D-97AB-433E-AC50-64ECA1905DFE}" type="sibTrans" cxnId="{D230F6BF-3408-4073-93AA-DABA23E9F84C}">
      <dgm:prSet/>
      <dgm:spPr/>
      <dgm:t>
        <a:bodyPr/>
        <a:lstStyle/>
        <a:p>
          <a:endParaRPr lang="ru-RU"/>
        </a:p>
      </dgm:t>
    </dgm:pt>
    <dgm:pt modelId="{377F3F65-3120-4D96-BEDB-B3B90CA35F33}" type="parTrans" cxnId="{D230F6BF-3408-4073-93AA-DABA23E9F84C}">
      <dgm:prSet/>
      <dgm:spPr/>
      <dgm:t>
        <a:bodyPr/>
        <a:lstStyle/>
        <a:p>
          <a:endParaRPr lang="ru-RU"/>
        </a:p>
      </dgm:t>
    </dgm:pt>
    <dgm:pt modelId="{1349EF6D-F969-432E-B905-1F53239EE611}" type="pres">
      <dgm:prSet presAssocID="{2E3D18D3-D333-4EA9-9B54-BBF9DA7333D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E70D69-A48B-48B4-A232-1F3D53C1865F}" type="pres">
      <dgm:prSet presAssocID="{559E1D94-2DC3-438D-A0BE-7820D741DD17}" presName="compNode" presStyleCnt="0"/>
      <dgm:spPr/>
    </dgm:pt>
    <dgm:pt modelId="{B24B3FBA-8B08-43AA-A9E7-E5EB36E2768A}" type="pres">
      <dgm:prSet presAssocID="{559E1D94-2DC3-438D-A0BE-7820D741DD17}" presName="aNode" presStyleLbl="bgShp" presStyleIdx="0" presStyleCnt="4"/>
      <dgm:spPr/>
      <dgm:t>
        <a:bodyPr/>
        <a:lstStyle/>
        <a:p>
          <a:endParaRPr lang="ru-RU"/>
        </a:p>
      </dgm:t>
    </dgm:pt>
    <dgm:pt modelId="{3C7A7BD3-396F-4524-B7E5-7DDBEDE88BAC}" type="pres">
      <dgm:prSet presAssocID="{559E1D94-2DC3-438D-A0BE-7820D741DD17}" presName="textNode" presStyleLbl="bgShp" presStyleIdx="0" presStyleCnt="4"/>
      <dgm:spPr/>
      <dgm:t>
        <a:bodyPr/>
        <a:lstStyle/>
        <a:p>
          <a:endParaRPr lang="ru-RU"/>
        </a:p>
      </dgm:t>
    </dgm:pt>
    <dgm:pt modelId="{4C234221-FF7F-4B8C-95D3-C5971FF1047E}" type="pres">
      <dgm:prSet presAssocID="{559E1D94-2DC3-438D-A0BE-7820D741DD17}" presName="compChildNode" presStyleCnt="0"/>
      <dgm:spPr/>
    </dgm:pt>
    <dgm:pt modelId="{1125E1FD-4A1F-4F6E-AFC7-48A5A82A3BB7}" type="pres">
      <dgm:prSet presAssocID="{559E1D94-2DC3-438D-A0BE-7820D741DD17}" presName="theInnerList" presStyleCnt="0"/>
      <dgm:spPr/>
    </dgm:pt>
    <dgm:pt modelId="{E9C4AFF9-5FC5-4FD0-94D0-E8AB0860F723}" type="pres">
      <dgm:prSet presAssocID="{62CECF79-AF22-48D5-9C0D-7091C23610D0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C63C28-2FD3-413A-A77F-086867781AB8}" type="pres">
      <dgm:prSet presAssocID="{62CECF79-AF22-48D5-9C0D-7091C23610D0}" presName="aSpace2" presStyleCnt="0"/>
      <dgm:spPr/>
    </dgm:pt>
    <dgm:pt modelId="{337B4DB0-D474-421B-9A73-C8614CAE1263}" type="pres">
      <dgm:prSet presAssocID="{88D9B79D-1426-4894-8618-432A26A4546C}" presName="childNode" presStyleLbl="node1" presStyleIdx="1" presStyleCnt="4" custLinFactNeighborX="-242" custLinFactNeighborY="215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F23ED2-80CE-43D5-ABDB-B3279973B355}" type="pres">
      <dgm:prSet presAssocID="{559E1D94-2DC3-438D-A0BE-7820D741DD17}" presName="aSpace" presStyleCnt="0"/>
      <dgm:spPr/>
    </dgm:pt>
    <dgm:pt modelId="{DC25AC98-32CD-4CF9-9D21-D029115ACB96}" type="pres">
      <dgm:prSet presAssocID="{EC2FDBCA-CA7B-43CA-B750-5B4AD564DEBA}" presName="compNode" presStyleCnt="0"/>
      <dgm:spPr/>
    </dgm:pt>
    <dgm:pt modelId="{DFD1998C-421A-4237-B31B-FB98AB1AEE75}" type="pres">
      <dgm:prSet presAssocID="{EC2FDBCA-CA7B-43CA-B750-5B4AD564DEBA}" presName="aNode" presStyleLbl="bgShp" presStyleIdx="1" presStyleCnt="4"/>
      <dgm:spPr/>
      <dgm:t>
        <a:bodyPr/>
        <a:lstStyle/>
        <a:p>
          <a:endParaRPr lang="ru-RU"/>
        </a:p>
      </dgm:t>
    </dgm:pt>
    <dgm:pt modelId="{206ECA31-F6A3-4B35-BA0E-2127D4489BFC}" type="pres">
      <dgm:prSet presAssocID="{EC2FDBCA-CA7B-43CA-B750-5B4AD564DEBA}" presName="textNode" presStyleLbl="bgShp" presStyleIdx="1" presStyleCnt="4"/>
      <dgm:spPr/>
      <dgm:t>
        <a:bodyPr/>
        <a:lstStyle/>
        <a:p>
          <a:endParaRPr lang="ru-RU"/>
        </a:p>
      </dgm:t>
    </dgm:pt>
    <dgm:pt modelId="{E003ACA6-615A-43DF-BC12-B80986B2B19C}" type="pres">
      <dgm:prSet presAssocID="{EC2FDBCA-CA7B-43CA-B750-5B4AD564DEBA}" presName="compChildNode" presStyleCnt="0"/>
      <dgm:spPr/>
    </dgm:pt>
    <dgm:pt modelId="{5B1359FB-BDED-4538-A172-244C6C5EAFD3}" type="pres">
      <dgm:prSet presAssocID="{EC2FDBCA-CA7B-43CA-B750-5B4AD564DEBA}" presName="theInnerList" presStyleCnt="0"/>
      <dgm:spPr/>
    </dgm:pt>
    <dgm:pt modelId="{5648FD0A-C3AA-47CF-A471-64F8776E2FA7}" type="pres">
      <dgm:prSet presAssocID="{AB8B8393-A09B-4AF7-BE7E-D4A3CBD1D26E}" presName="childNode" presStyleLbl="node1" presStyleIdx="2" presStyleCnt="4" custScaleX="1150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3F965-A05B-4236-892A-8B50778525D3}" type="pres">
      <dgm:prSet presAssocID="{EC2FDBCA-CA7B-43CA-B750-5B4AD564DEBA}" presName="aSpace" presStyleCnt="0"/>
      <dgm:spPr/>
    </dgm:pt>
    <dgm:pt modelId="{BECC2352-A1AF-46DE-813D-BD91E36E6C91}" type="pres">
      <dgm:prSet presAssocID="{920BE97A-D2C0-4A32-8CDA-70B06DEF7F07}" presName="compNode" presStyleCnt="0"/>
      <dgm:spPr/>
    </dgm:pt>
    <dgm:pt modelId="{3FCB1D89-6BCC-4C80-A5A4-A57C837BDDD0}" type="pres">
      <dgm:prSet presAssocID="{920BE97A-D2C0-4A32-8CDA-70B06DEF7F07}" presName="aNode" presStyleLbl="bgShp" presStyleIdx="2" presStyleCnt="4" custLinFactNeighborX="1577" custLinFactNeighborY="-977"/>
      <dgm:spPr/>
      <dgm:t>
        <a:bodyPr/>
        <a:lstStyle/>
        <a:p>
          <a:endParaRPr lang="ru-RU"/>
        </a:p>
      </dgm:t>
    </dgm:pt>
    <dgm:pt modelId="{D3B63EC4-AAEF-4612-AD0C-83324F8A278E}" type="pres">
      <dgm:prSet presAssocID="{920BE97A-D2C0-4A32-8CDA-70B06DEF7F07}" presName="textNode" presStyleLbl="bgShp" presStyleIdx="2" presStyleCnt="4"/>
      <dgm:spPr/>
      <dgm:t>
        <a:bodyPr/>
        <a:lstStyle/>
        <a:p>
          <a:endParaRPr lang="ru-RU"/>
        </a:p>
      </dgm:t>
    </dgm:pt>
    <dgm:pt modelId="{BCCED5BA-F51B-4BFE-A1B0-BDF7383CB588}" type="pres">
      <dgm:prSet presAssocID="{920BE97A-D2C0-4A32-8CDA-70B06DEF7F07}" presName="compChildNode" presStyleCnt="0"/>
      <dgm:spPr/>
    </dgm:pt>
    <dgm:pt modelId="{15B532E0-154B-4459-B935-623F794CB2A0}" type="pres">
      <dgm:prSet presAssocID="{920BE97A-D2C0-4A32-8CDA-70B06DEF7F07}" presName="theInnerList" presStyleCnt="0"/>
      <dgm:spPr/>
    </dgm:pt>
    <dgm:pt modelId="{C1D060E2-C155-4E8B-B57F-40FA7A2FB08D}" type="pres">
      <dgm:prSet presAssocID="{B5547ED0-930A-40BC-A72A-5440C87AED92}" presName="childNode" presStyleLbl="node1" presStyleIdx="3" presStyleCnt="4" custScaleX="113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9FA839-0C92-44D1-8B5F-1021E2D6124D}" type="pres">
      <dgm:prSet presAssocID="{920BE97A-D2C0-4A32-8CDA-70B06DEF7F07}" presName="aSpace" presStyleCnt="0"/>
      <dgm:spPr/>
    </dgm:pt>
    <dgm:pt modelId="{61997CEC-D189-4C13-BD06-CBA358980519}" type="pres">
      <dgm:prSet presAssocID="{E4B80857-DE7D-4ED2-960B-997DF187B3E5}" presName="compNode" presStyleCnt="0"/>
      <dgm:spPr/>
    </dgm:pt>
    <dgm:pt modelId="{7F06A798-157D-4EEF-B274-11CCD24F07EB}" type="pres">
      <dgm:prSet presAssocID="{E4B80857-DE7D-4ED2-960B-997DF187B3E5}" presName="aNode" presStyleLbl="bgShp" presStyleIdx="3" presStyleCnt="4" custLinFactNeighborX="-1058" custLinFactNeighborY="781"/>
      <dgm:spPr/>
      <dgm:t>
        <a:bodyPr/>
        <a:lstStyle/>
        <a:p>
          <a:endParaRPr lang="ru-RU"/>
        </a:p>
      </dgm:t>
    </dgm:pt>
    <dgm:pt modelId="{FFE03C76-9056-4E47-802C-E484B0A84F63}" type="pres">
      <dgm:prSet presAssocID="{E4B80857-DE7D-4ED2-960B-997DF187B3E5}" presName="textNode" presStyleLbl="bgShp" presStyleIdx="3" presStyleCnt="4"/>
      <dgm:spPr/>
      <dgm:t>
        <a:bodyPr/>
        <a:lstStyle/>
        <a:p>
          <a:endParaRPr lang="ru-RU"/>
        </a:p>
      </dgm:t>
    </dgm:pt>
    <dgm:pt modelId="{AC861C22-97C4-4A25-80A3-310FFFBFEC69}" type="pres">
      <dgm:prSet presAssocID="{E4B80857-DE7D-4ED2-960B-997DF187B3E5}" presName="compChildNode" presStyleCnt="0"/>
      <dgm:spPr/>
    </dgm:pt>
    <dgm:pt modelId="{6F64B8E7-19A3-4CE6-B569-1BA2A321B3CC}" type="pres">
      <dgm:prSet presAssocID="{E4B80857-DE7D-4ED2-960B-997DF187B3E5}" presName="theInnerList" presStyleCnt="0"/>
      <dgm:spPr/>
    </dgm:pt>
  </dgm:ptLst>
  <dgm:cxnLst>
    <dgm:cxn modelId="{28413AF5-A227-4F22-B7F8-145E46003816}" type="presOf" srcId="{559E1D94-2DC3-438D-A0BE-7820D741DD17}" destId="{B24B3FBA-8B08-43AA-A9E7-E5EB36E2768A}" srcOrd="0" destOrd="0" presId="urn:microsoft.com/office/officeart/2005/8/layout/lProcess2"/>
    <dgm:cxn modelId="{AF12A752-29D3-429F-B9F2-B88970693F6C}" srcId="{2E3D18D3-D333-4EA9-9B54-BBF9DA7333DC}" destId="{559E1D94-2DC3-438D-A0BE-7820D741DD17}" srcOrd="0" destOrd="0" parTransId="{682A8877-EFE1-4EC3-99CC-2A71FEB90D83}" sibTransId="{3920AE88-8CA4-40B8-9C42-4E8970F2812C}"/>
    <dgm:cxn modelId="{13810857-7E0F-43D6-9FE5-B924ADA99679}" type="presOf" srcId="{AB8B8393-A09B-4AF7-BE7E-D4A3CBD1D26E}" destId="{5648FD0A-C3AA-47CF-A471-64F8776E2FA7}" srcOrd="0" destOrd="0" presId="urn:microsoft.com/office/officeart/2005/8/layout/lProcess2"/>
    <dgm:cxn modelId="{D5148FC1-1006-4A19-B7B5-4E4F7878EFB3}" type="presOf" srcId="{EC2FDBCA-CA7B-43CA-B750-5B4AD564DEBA}" destId="{DFD1998C-421A-4237-B31B-FB98AB1AEE75}" srcOrd="0" destOrd="0" presId="urn:microsoft.com/office/officeart/2005/8/layout/lProcess2"/>
    <dgm:cxn modelId="{A55DA18A-1544-4F12-8D96-7E807B54DD34}" srcId="{920BE97A-D2C0-4A32-8CDA-70B06DEF7F07}" destId="{B5547ED0-930A-40BC-A72A-5440C87AED92}" srcOrd="0" destOrd="0" parTransId="{645C78F5-5D53-47A3-B4E9-1C660563A384}" sibTransId="{A3200493-E225-485A-A27A-F55D6166E269}"/>
    <dgm:cxn modelId="{6C79529D-9827-4E45-AF5A-C8294495877F}" type="presOf" srcId="{88D9B79D-1426-4894-8618-432A26A4546C}" destId="{337B4DB0-D474-421B-9A73-C8614CAE1263}" srcOrd="0" destOrd="0" presId="urn:microsoft.com/office/officeart/2005/8/layout/lProcess2"/>
    <dgm:cxn modelId="{D230F6BF-3408-4073-93AA-DABA23E9F84C}" srcId="{2E3D18D3-D333-4EA9-9B54-BBF9DA7333DC}" destId="{920BE97A-D2C0-4A32-8CDA-70B06DEF7F07}" srcOrd="2" destOrd="0" parTransId="{377F3F65-3120-4D96-BEDB-B3B90CA35F33}" sibTransId="{BBC41F3D-97AB-433E-AC50-64ECA1905DFE}"/>
    <dgm:cxn modelId="{03B059F8-21A0-48FC-BF9E-57ED8249D4F0}" type="presOf" srcId="{EC2FDBCA-CA7B-43CA-B750-5B4AD564DEBA}" destId="{206ECA31-F6A3-4B35-BA0E-2127D4489BFC}" srcOrd="1" destOrd="0" presId="urn:microsoft.com/office/officeart/2005/8/layout/lProcess2"/>
    <dgm:cxn modelId="{A54E08A9-473A-4A8E-BA86-67232330C7D7}" type="presOf" srcId="{2E3D18D3-D333-4EA9-9B54-BBF9DA7333DC}" destId="{1349EF6D-F969-432E-B905-1F53239EE611}" srcOrd="0" destOrd="0" presId="urn:microsoft.com/office/officeart/2005/8/layout/lProcess2"/>
    <dgm:cxn modelId="{FBDDB250-BE00-4D60-AAB5-A648109C17EA}" srcId="{559E1D94-2DC3-438D-A0BE-7820D741DD17}" destId="{62CECF79-AF22-48D5-9C0D-7091C23610D0}" srcOrd="0" destOrd="0" parTransId="{42FE9EAC-9904-4800-9956-6289137764B3}" sibTransId="{6504D301-A6F3-45AA-9810-F2181464590C}"/>
    <dgm:cxn modelId="{3EF6D9CB-8629-4DBA-A65B-5CCE57324619}" srcId="{559E1D94-2DC3-438D-A0BE-7820D741DD17}" destId="{88D9B79D-1426-4894-8618-432A26A4546C}" srcOrd="1" destOrd="0" parTransId="{552213CD-BE19-4A36-AAB9-AEAB934EEBFA}" sibTransId="{291F63BE-A05E-4687-8537-89C95A1FE894}"/>
    <dgm:cxn modelId="{99439940-B6BA-4860-8BF0-8BA6FB4585A4}" type="presOf" srcId="{920BE97A-D2C0-4A32-8CDA-70B06DEF7F07}" destId="{D3B63EC4-AAEF-4612-AD0C-83324F8A278E}" srcOrd="1" destOrd="0" presId="urn:microsoft.com/office/officeart/2005/8/layout/lProcess2"/>
    <dgm:cxn modelId="{F5177871-F7FB-47FB-9FDC-0B41E95681CB}" srcId="{2E3D18D3-D333-4EA9-9B54-BBF9DA7333DC}" destId="{E4B80857-DE7D-4ED2-960B-997DF187B3E5}" srcOrd="3" destOrd="0" parTransId="{7C0351B7-501F-4825-AD61-05D816397EBE}" sibTransId="{F450C884-107D-48BF-9798-F02EF4CAFABB}"/>
    <dgm:cxn modelId="{BA0D69ED-FEAA-4304-A8CC-C7B4F742850E}" srcId="{EC2FDBCA-CA7B-43CA-B750-5B4AD564DEBA}" destId="{AB8B8393-A09B-4AF7-BE7E-D4A3CBD1D26E}" srcOrd="0" destOrd="0" parTransId="{602114CF-2543-4089-B659-7C1A2397BE9E}" sibTransId="{2A60608B-5FFF-431E-913E-521FE180F55D}"/>
    <dgm:cxn modelId="{2D18F86B-94FA-4E55-8CFC-DB9AEC2FB0F9}" type="presOf" srcId="{920BE97A-D2C0-4A32-8CDA-70B06DEF7F07}" destId="{3FCB1D89-6BCC-4C80-A5A4-A57C837BDDD0}" srcOrd="0" destOrd="0" presId="urn:microsoft.com/office/officeart/2005/8/layout/lProcess2"/>
    <dgm:cxn modelId="{1D7156DD-14B3-4C1A-8682-11632E601456}" type="presOf" srcId="{62CECF79-AF22-48D5-9C0D-7091C23610D0}" destId="{E9C4AFF9-5FC5-4FD0-94D0-E8AB0860F723}" srcOrd="0" destOrd="0" presId="urn:microsoft.com/office/officeart/2005/8/layout/lProcess2"/>
    <dgm:cxn modelId="{D98A4155-1E78-49D3-92C1-C7C2A40CFCB4}" type="presOf" srcId="{E4B80857-DE7D-4ED2-960B-997DF187B3E5}" destId="{FFE03C76-9056-4E47-802C-E484B0A84F63}" srcOrd="1" destOrd="0" presId="urn:microsoft.com/office/officeart/2005/8/layout/lProcess2"/>
    <dgm:cxn modelId="{5A2185A2-EF0C-4FDD-AD94-642BBEDC38CB}" type="presOf" srcId="{B5547ED0-930A-40BC-A72A-5440C87AED92}" destId="{C1D060E2-C155-4E8B-B57F-40FA7A2FB08D}" srcOrd="0" destOrd="0" presId="urn:microsoft.com/office/officeart/2005/8/layout/lProcess2"/>
    <dgm:cxn modelId="{2904A24D-1DEF-4AB6-B0E3-C03CC4362AEF}" type="presOf" srcId="{559E1D94-2DC3-438D-A0BE-7820D741DD17}" destId="{3C7A7BD3-396F-4524-B7E5-7DDBEDE88BAC}" srcOrd="1" destOrd="0" presId="urn:microsoft.com/office/officeart/2005/8/layout/lProcess2"/>
    <dgm:cxn modelId="{91FF4ACB-8484-4B50-A62D-6A9CB4B36E2C}" srcId="{2E3D18D3-D333-4EA9-9B54-BBF9DA7333DC}" destId="{EC2FDBCA-CA7B-43CA-B750-5B4AD564DEBA}" srcOrd="1" destOrd="0" parTransId="{9D5E7136-DE65-4A78-A285-EFE626902810}" sibTransId="{58BE633E-5156-4267-B4FA-2D49C6D96C9D}"/>
    <dgm:cxn modelId="{13BEFF46-791F-412F-9080-ECB12C3392B0}" type="presOf" srcId="{E4B80857-DE7D-4ED2-960B-997DF187B3E5}" destId="{7F06A798-157D-4EEF-B274-11CCD24F07EB}" srcOrd="0" destOrd="0" presId="urn:microsoft.com/office/officeart/2005/8/layout/lProcess2"/>
    <dgm:cxn modelId="{E77E67CF-8EF9-44C6-BE09-E54698DF5B97}" type="presParOf" srcId="{1349EF6D-F969-432E-B905-1F53239EE611}" destId="{F4E70D69-A48B-48B4-A232-1F3D53C1865F}" srcOrd="0" destOrd="0" presId="urn:microsoft.com/office/officeart/2005/8/layout/lProcess2"/>
    <dgm:cxn modelId="{B60BA1A4-903D-41DE-BA4E-16110A4B617E}" type="presParOf" srcId="{F4E70D69-A48B-48B4-A232-1F3D53C1865F}" destId="{B24B3FBA-8B08-43AA-A9E7-E5EB36E2768A}" srcOrd="0" destOrd="0" presId="urn:microsoft.com/office/officeart/2005/8/layout/lProcess2"/>
    <dgm:cxn modelId="{119EC0F2-2BC4-44F1-B338-785431379A80}" type="presParOf" srcId="{F4E70D69-A48B-48B4-A232-1F3D53C1865F}" destId="{3C7A7BD3-396F-4524-B7E5-7DDBEDE88BAC}" srcOrd="1" destOrd="0" presId="urn:microsoft.com/office/officeart/2005/8/layout/lProcess2"/>
    <dgm:cxn modelId="{4208C221-E726-4B65-99E8-0F98F77AF0A9}" type="presParOf" srcId="{F4E70D69-A48B-48B4-A232-1F3D53C1865F}" destId="{4C234221-FF7F-4B8C-95D3-C5971FF1047E}" srcOrd="2" destOrd="0" presId="urn:microsoft.com/office/officeart/2005/8/layout/lProcess2"/>
    <dgm:cxn modelId="{A4DC4399-9DC8-42BD-A347-907F38CD3BAF}" type="presParOf" srcId="{4C234221-FF7F-4B8C-95D3-C5971FF1047E}" destId="{1125E1FD-4A1F-4F6E-AFC7-48A5A82A3BB7}" srcOrd="0" destOrd="0" presId="urn:microsoft.com/office/officeart/2005/8/layout/lProcess2"/>
    <dgm:cxn modelId="{248B84AA-A132-4470-B75C-162398646493}" type="presParOf" srcId="{1125E1FD-4A1F-4F6E-AFC7-48A5A82A3BB7}" destId="{E9C4AFF9-5FC5-4FD0-94D0-E8AB0860F723}" srcOrd="0" destOrd="0" presId="urn:microsoft.com/office/officeart/2005/8/layout/lProcess2"/>
    <dgm:cxn modelId="{EC66F8BE-32B0-44A3-8450-FE6D35EECD8E}" type="presParOf" srcId="{1125E1FD-4A1F-4F6E-AFC7-48A5A82A3BB7}" destId="{DBC63C28-2FD3-413A-A77F-086867781AB8}" srcOrd="1" destOrd="0" presId="urn:microsoft.com/office/officeart/2005/8/layout/lProcess2"/>
    <dgm:cxn modelId="{7B9ADEB0-8226-4B96-BFFC-B1D8EC45674B}" type="presParOf" srcId="{1125E1FD-4A1F-4F6E-AFC7-48A5A82A3BB7}" destId="{337B4DB0-D474-421B-9A73-C8614CAE1263}" srcOrd="2" destOrd="0" presId="urn:microsoft.com/office/officeart/2005/8/layout/lProcess2"/>
    <dgm:cxn modelId="{B96B5F9D-7019-408C-AC05-1070BA56A6B4}" type="presParOf" srcId="{1349EF6D-F969-432E-B905-1F53239EE611}" destId="{D8F23ED2-80CE-43D5-ABDB-B3279973B355}" srcOrd="1" destOrd="0" presId="urn:microsoft.com/office/officeart/2005/8/layout/lProcess2"/>
    <dgm:cxn modelId="{E0488F7D-8E83-460F-94A7-5703817452E1}" type="presParOf" srcId="{1349EF6D-F969-432E-B905-1F53239EE611}" destId="{DC25AC98-32CD-4CF9-9D21-D029115ACB96}" srcOrd="2" destOrd="0" presId="urn:microsoft.com/office/officeart/2005/8/layout/lProcess2"/>
    <dgm:cxn modelId="{71734C3D-51D7-4684-B749-18FBB74CA622}" type="presParOf" srcId="{DC25AC98-32CD-4CF9-9D21-D029115ACB96}" destId="{DFD1998C-421A-4237-B31B-FB98AB1AEE75}" srcOrd="0" destOrd="0" presId="urn:microsoft.com/office/officeart/2005/8/layout/lProcess2"/>
    <dgm:cxn modelId="{D65C6CEA-15BC-4F15-8FF5-D7D8171ABE64}" type="presParOf" srcId="{DC25AC98-32CD-4CF9-9D21-D029115ACB96}" destId="{206ECA31-F6A3-4B35-BA0E-2127D4489BFC}" srcOrd="1" destOrd="0" presId="urn:microsoft.com/office/officeart/2005/8/layout/lProcess2"/>
    <dgm:cxn modelId="{3175F060-D875-479C-A12F-FDC11728B5DC}" type="presParOf" srcId="{DC25AC98-32CD-4CF9-9D21-D029115ACB96}" destId="{E003ACA6-615A-43DF-BC12-B80986B2B19C}" srcOrd="2" destOrd="0" presId="urn:microsoft.com/office/officeart/2005/8/layout/lProcess2"/>
    <dgm:cxn modelId="{D8F21182-7B6D-4D10-90E7-12549B1B99E2}" type="presParOf" srcId="{E003ACA6-615A-43DF-BC12-B80986B2B19C}" destId="{5B1359FB-BDED-4538-A172-244C6C5EAFD3}" srcOrd="0" destOrd="0" presId="urn:microsoft.com/office/officeart/2005/8/layout/lProcess2"/>
    <dgm:cxn modelId="{39388EFA-B3DB-4AAA-9684-2215670ED5A4}" type="presParOf" srcId="{5B1359FB-BDED-4538-A172-244C6C5EAFD3}" destId="{5648FD0A-C3AA-47CF-A471-64F8776E2FA7}" srcOrd="0" destOrd="0" presId="urn:microsoft.com/office/officeart/2005/8/layout/lProcess2"/>
    <dgm:cxn modelId="{10FEFE71-EC08-48C9-9366-2C34A81C57D4}" type="presParOf" srcId="{1349EF6D-F969-432E-B905-1F53239EE611}" destId="{AF83F965-A05B-4236-892A-8B50778525D3}" srcOrd="3" destOrd="0" presId="urn:microsoft.com/office/officeart/2005/8/layout/lProcess2"/>
    <dgm:cxn modelId="{2C029E9D-D4FD-4589-872A-EC0D6848997C}" type="presParOf" srcId="{1349EF6D-F969-432E-B905-1F53239EE611}" destId="{BECC2352-A1AF-46DE-813D-BD91E36E6C91}" srcOrd="4" destOrd="0" presId="urn:microsoft.com/office/officeart/2005/8/layout/lProcess2"/>
    <dgm:cxn modelId="{72A766AB-AB24-4BAF-9EB3-E88FB4D794E1}" type="presParOf" srcId="{BECC2352-A1AF-46DE-813D-BD91E36E6C91}" destId="{3FCB1D89-6BCC-4C80-A5A4-A57C837BDDD0}" srcOrd="0" destOrd="0" presId="urn:microsoft.com/office/officeart/2005/8/layout/lProcess2"/>
    <dgm:cxn modelId="{54BF71D4-A6F2-4E6D-A409-83B9FC5A2AB3}" type="presParOf" srcId="{BECC2352-A1AF-46DE-813D-BD91E36E6C91}" destId="{D3B63EC4-AAEF-4612-AD0C-83324F8A278E}" srcOrd="1" destOrd="0" presId="urn:microsoft.com/office/officeart/2005/8/layout/lProcess2"/>
    <dgm:cxn modelId="{C08450DA-53D4-438F-89D2-3B8A70A38778}" type="presParOf" srcId="{BECC2352-A1AF-46DE-813D-BD91E36E6C91}" destId="{BCCED5BA-F51B-4BFE-A1B0-BDF7383CB588}" srcOrd="2" destOrd="0" presId="urn:microsoft.com/office/officeart/2005/8/layout/lProcess2"/>
    <dgm:cxn modelId="{FC0877CD-2F14-4300-8E41-BDB5729E406E}" type="presParOf" srcId="{BCCED5BA-F51B-4BFE-A1B0-BDF7383CB588}" destId="{15B532E0-154B-4459-B935-623F794CB2A0}" srcOrd="0" destOrd="0" presId="urn:microsoft.com/office/officeart/2005/8/layout/lProcess2"/>
    <dgm:cxn modelId="{7266572D-0752-4E8A-B5E0-C77A4F9A5C46}" type="presParOf" srcId="{15B532E0-154B-4459-B935-623F794CB2A0}" destId="{C1D060E2-C155-4E8B-B57F-40FA7A2FB08D}" srcOrd="0" destOrd="0" presId="urn:microsoft.com/office/officeart/2005/8/layout/lProcess2"/>
    <dgm:cxn modelId="{565046B6-092D-4DBD-9149-3A94EF24469A}" type="presParOf" srcId="{1349EF6D-F969-432E-B905-1F53239EE611}" destId="{699FA839-0C92-44D1-8B5F-1021E2D6124D}" srcOrd="5" destOrd="0" presId="urn:microsoft.com/office/officeart/2005/8/layout/lProcess2"/>
    <dgm:cxn modelId="{15F96183-64DF-4E32-A019-A253D504CE14}" type="presParOf" srcId="{1349EF6D-F969-432E-B905-1F53239EE611}" destId="{61997CEC-D189-4C13-BD06-CBA358980519}" srcOrd="6" destOrd="0" presId="urn:microsoft.com/office/officeart/2005/8/layout/lProcess2"/>
    <dgm:cxn modelId="{D013EDE3-D0FC-4C72-8C84-1586B5D505D6}" type="presParOf" srcId="{61997CEC-D189-4C13-BD06-CBA358980519}" destId="{7F06A798-157D-4EEF-B274-11CCD24F07EB}" srcOrd="0" destOrd="0" presId="urn:microsoft.com/office/officeart/2005/8/layout/lProcess2"/>
    <dgm:cxn modelId="{F3C458C2-0ABB-486B-B268-43F3ABD07308}" type="presParOf" srcId="{61997CEC-D189-4C13-BD06-CBA358980519}" destId="{FFE03C76-9056-4E47-802C-E484B0A84F63}" srcOrd="1" destOrd="0" presId="urn:microsoft.com/office/officeart/2005/8/layout/lProcess2"/>
    <dgm:cxn modelId="{355558CA-C389-49A4-9BC5-75145C7EC403}" type="presParOf" srcId="{61997CEC-D189-4C13-BD06-CBA358980519}" destId="{AC861C22-97C4-4A25-80A3-310FFFBFEC69}" srcOrd="2" destOrd="0" presId="urn:microsoft.com/office/officeart/2005/8/layout/lProcess2"/>
    <dgm:cxn modelId="{28DDCC0D-FB06-4A9D-A1D9-AC622F9969CA}" type="presParOf" srcId="{AC861C22-97C4-4A25-80A3-310FFFBFEC69}" destId="{6F64B8E7-19A3-4CE6-B569-1BA2A321B3CC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E9B733-1385-4D96-AA07-B36FAD797A97}" type="doc">
      <dgm:prSet loTypeId="urn:microsoft.com/office/officeart/2005/8/layout/default#1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ru-RU"/>
        </a:p>
      </dgm:t>
    </dgm:pt>
    <dgm:pt modelId="{D8082B90-8B36-4426-947F-BE21DA4186A8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Arial Black" pitchFamily="34" charset="0"/>
            </a:rPr>
            <a:t>История и философия науки</a:t>
          </a:r>
        </a:p>
        <a:p>
          <a:r>
            <a:rPr lang="ru-RU" sz="2000" spc="-100" baseline="0" dirty="0" smtClean="0">
              <a:latin typeface="Arial" pitchFamily="34" charset="0"/>
              <a:cs typeface="Arial" pitchFamily="34" charset="0"/>
            </a:rPr>
            <a:t>профессор</a:t>
          </a:r>
          <a:r>
            <a:rPr lang="ru-RU" sz="2000" dirty="0" smtClean="0">
              <a:latin typeface="Arial" pitchFamily="34" charset="0"/>
              <a:cs typeface="Arial" pitchFamily="34" charset="0"/>
            </a:rPr>
            <a:t> Бойко П Н.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FFB1024F-4D62-4708-8860-8660D4065B62}" type="parTrans" cxnId="{A2FABF3E-A1F2-4ECC-B09B-C5E4BF3DF38F}">
      <dgm:prSet/>
      <dgm:spPr/>
      <dgm:t>
        <a:bodyPr/>
        <a:lstStyle/>
        <a:p>
          <a:endParaRPr lang="ru-RU"/>
        </a:p>
      </dgm:t>
    </dgm:pt>
    <dgm:pt modelId="{CB998425-77CE-46B2-BF93-F3822560C52D}" type="sibTrans" cxnId="{A2FABF3E-A1F2-4ECC-B09B-C5E4BF3DF38F}">
      <dgm:prSet/>
      <dgm:spPr/>
      <dgm:t>
        <a:bodyPr/>
        <a:lstStyle/>
        <a:p>
          <a:endParaRPr lang="ru-RU"/>
        </a:p>
      </dgm:t>
    </dgm:pt>
    <dgm:pt modelId="{FB13E4AF-C83C-4300-BC17-5839B25123B0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Arial Black" pitchFamily="34" charset="0"/>
            </a:rPr>
            <a:t>Теория современного документоведения и архивоведения</a:t>
          </a:r>
        </a:p>
        <a:p>
          <a:r>
            <a:rPr lang="ru-RU" sz="2100" b="0" dirty="0" smtClean="0">
              <a:latin typeface="Arial" pitchFamily="34" charset="0"/>
              <a:cs typeface="Arial" pitchFamily="34" charset="0"/>
            </a:rPr>
            <a:t>доцент </a:t>
          </a:r>
          <a:r>
            <a:rPr lang="ru-RU" sz="2100" b="0" dirty="0" err="1" smtClean="0">
              <a:latin typeface="Arial" pitchFamily="34" charset="0"/>
              <a:cs typeface="Arial" pitchFamily="34" charset="0"/>
            </a:rPr>
            <a:t>Закарян</a:t>
          </a:r>
          <a:r>
            <a:rPr lang="ru-RU" sz="2100" b="0" dirty="0" smtClean="0">
              <a:latin typeface="Arial" pitchFamily="34" charset="0"/>
              <a:cs typeface="Arial" pitchFamily="34" charset="0"/>
            </a:rPr>
            <a:t> М.Р.</a:t>
          </a:r>
          <a:endParaRPr lang="ru-RU" sz="2100" b="0" dirty="0">
            <a:latin typeface="Arial" pitchFamily="34" charset="0"/>
            <a:cs typeface="Arial" pitchFamily="34" charset="0"/>
          </a:endParaRPr>
        </a:p>
      </dgm:t>
    </dgm:pt>
    <dgm:pt modelId="{7044A80F-96B3-4EC5-B30A-89E428CEE181}" type="parTrans" cxnId="{0A27AF00-1A36-4334-821F-8E1340DC1F9A}">
      <dgm:prSet/>
      <dgm:spPr/>
      <dgm:t>
        <a:bodyPr/>
        <a:lstStyle/>
        <a:p>
          <a:endParaRPr lang="ru-RU"/>
        </a:p>
      </dgm:t>
    </dgm:pt>
    <dgm:pt modelId="{3177ED3B-AB34-402F-99DC-55E456DC1BF2}" type="sibTrans" cxnId="{0A27AF00-1A36-4334-821F-8E1340DC1F9A}">
      <dgm:prSet/>
      <dgm:spPr/>
      <dgm:t>
        <a:bodyPr/>
        <a:lstStyle/>
        <a:p>
          <a:endParaRPr lang="ru-RU"/>
        </a:p>
      </dgm:t>
    </dgm:pt>
    <dgm:pt modelId="{78178B5A-01C3-4D43-AF3E-102CCDDB61D9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Arial Black" pitchFamily="34" charset="0"/>
            </a:rPr>
            <a:t>Правовые основы управления документацией</a:t>
          </a:r>
        </a:p>
        <a:p>
          <a:r>
            <a:rPr lang="ru-RU" sz="2000" dirty="0" smtClean="0">
              <a:latin typeface="Arial" pitchFamily="34" charset="0"/>
              <a:cs typeface="Arial" pitchFamily="34" charset="0"/>
            </a:rPr>
            <a:t>магистр </a:t>
          </a:r>
          <a:r>
            <a:rPr lang="ru-RU" sz="2000" dirty="0" err="1" smtClean="0">
              <a:latin typeface="Arial" pitchFamily="34" charset="0"/>
              <a:cs typeface="Arial" pitchFamily="34" charset="0"/>
            </a:rPr>
            <a:t>Деткина</a:t>
          </a:r>
          <a:r>
            <a:rPr lang="ru-RU" sz="2000" dirty="0" smtClean="0">
              <a:latin typeface="Arial" pitchFamily="34" charset="0"/>
              <a:cs typeface="Arial" pitchFamily="34" charset="0"/>
            </a:rPr>
            <a:t> Д.А.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47B68EB8-39F4-47E3-B0A4-9D1AFB703E15}" type="parTrans" cxnId="{ACD0D442-D163-4A75-87E7-F8E7F0E4E627}">
      <dgm:prSet/>
      <dgm:spPr/>
      <dgm:t>
        <a:bodyPr/>
        <a:lstStyle/>
        <a:p>
          <a:endParaRPr lang="ru-RU"/>
        </a:p>
      </dgm:t>
    </dgm:pt>
    <dgm:pt modelId="{177D19FE-76F8-4C43-8E4C-A8FBC1F6487F}" type="sibTrans" cxnId="{ACD0D442-D163-4A75-87E7-F8E7F0E4E627}">
      <dgm:prSet/>
      <dgm:spPr/>
      <dgm:t>
        <a:bodyPr/>
        <a:lstStyle/>
        <a:p>
          <a:endParaRPr lang="ru-RU"/>
        </a:p>
      </dgm:t>
    </dgm:pt>
    <dgm:pt modelId="{DC2011A0-7C23-45F6-A548-C8FB513C9415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Arial Black" pitchFamily="34" charset="0"/>
            </a:rPr>
            <a:t>Методика научно-исследовательской работы</a:t>
          </a:r>
        </a:p>
        <a:p>
          <a:r>
            <a:rPr lang="ru-RU" sz="2000" spc="-100" baseline="0" dirty="0" smtClean="0">
              <a:latin typeface="Arial" pitchFamily="34" charset="0"/>
              <a:cs typeface="Arial" pitchFamily="34" charset="0"/>
            </a:rPr>
            <a:t>профессор</a:t>
          </a:r>
          <a:r>
            <a:rPr lang="ru-RU" sz="2000" spc="-100" dirty="0" smtClean="0">
              <a:latin typeface="Arial" pitchFamily="34" charset="0"/>
              <a:cs typeface="Arial" pitchFamily="34" charset="0"/>
            </a:rPr>
            <a:t> Ермоленко </a:t>
          </a:r>
          <a:r>
            <a:rPr lang="ru-RU" sz="2000" spc="-100" baseline="0" dirty="0" smtClean="0">
              <a:latin typeface="Arial" pitchFamily="34" charset="0"/>
              <a:cs typeface="Arial" pitchFamily="34" charset="0"/>
            </a:rPr>
            <a:t>А.А</a:t>
          </a:r>
          <a:r>
            <a:rPr lang="ru-RU" sz="2300" spc="-100" baseline="0" dirty="0" smtClean="0"/>
            <a:t>.</a:t>
          </a:r>
          <a:endParaRPr lang="ru-RU" sz="2300" spc="-100" baseline="0" dirty="0"/>
        </a:p>
      </dgm:t>
    </dgm:pt>
    <dgm:pt modelId="{422A3DB5-4FC3-48BD-8CA3-6BD21F7D9F40}" type="parTrans" cxnId="{F315A992-FD5A-44A4-9E68-AD9EDD766800}">
      <dgm:prSet/>
      <dgm:spPr/>
      <dgm:t>
        <a:bodyPr/>
        <a:lstStyle/>
        <a:p>
          <a:endParaRPr lang="ru-RU"/>
        </a:p>
      </dgm:t>
    </dgm:pt>
    <dgm:pt modelId="{E6F91A06-FFB0-4E35-82D0-06F2503A7D17}" type="sibTrans" cxnId="{F315A992-FD5A-44A4-9E68-AD9EDD766800}">
      <dgm:prSet/>
      <dgm:spPr/>
      <dgm:t>
        <a:bodyPr/>
        <a:lstStyle/>
        <a:p>
          <a:endParaRPr lang="ru-RU"/>
        </a:p>
      </dgm:t>
    </dgm:pt>
    <dgm:pt modelId="{0F710B93-C7F8-4AB5-897C-42DECC7B7226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Arial Black" pitchFamily="34" charset="0"/>
            </a:rPr>
            <a:t>Документационный менеджмент</a:t>
          </a:r>
        </a:p>
        <a:p>
          <a:endParaRPr lang="ru-RU" sz="2100" dirty="0" smtClean="0">
            <a:latin typeface="Arial" pitchFamily="34" charset="0"/>
            <a:cs typeface="Arial" pitchFamily="34" charset="0"/>
          </a:endParaRPr>
        </a:p>
        <a:p>
          <a:r>
            <a:rPr lang="ru-RU" sz="2000" dirty="0" smtClean="0">
              <a:latin typeface="Arial" pitchFamily="34" charset="0"/>
              <a:cs typeface="Arial" pitchFamily="34" charset="0"/>
            </a:rPr>
            <a:t>доц. кафедры Ланская Д.В.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44417F73-84E8-4AB0-B109-B0161486CA12}" type="parTrans" cxnId="{A9195A09-EB7D-4CB7-B222-EED9C44AA5D6}">
      <dgm:prSet/>
      <dgm:spPr/>
      <dgm:t>
        <a:bodyPr/>
        <a:lstStyle/>
        <a:p>
          <a:endParaRPr lang="ru-RU"/>
        </a:p>
      </dgm:t>
    </dgm:pt>
    <dgm:pt modelId="{FDF89C4A-AC2B-408B-A65F-21FF62CC5BAD}" type="sibTrans" cxnId="{A9195A09-EB7D-4CB7-B222-EED9C44AA5D6}">
      <dgm:prSet/>
      <dgm:spPr/>
      <dgm:t>
        <a:bodyPr/>
        <a:lstStyle/>
        <a:p>
          <a:endParaRPr lang="ru-RU"/>
        </a:p>
      </dgm:t>
    </dgm:pt>
    <dgm:pt modelId="{BA974763-BB56-40A9-96F8-0B9DB3A5D3E2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 lIns="324000" anchor="b"/>
        <a:lstStyle/>
        <a:p>
          <a:endParaRPr lang="ru-RU" sz="2300" dirty="0" smtClean="0"/>
        </a:p>
        <a:p>
          <a:endParaRPr lang="ru-RU" sz="2300" dirty="0" smtClean="0"/>
        </a:p>
        <a:p>
          <a:endParaRPr lang="ru-RU" sz="2300" dirty="0" smtClean="0"/>
        </a:p>
        <a:p>
          <a:endParaRPr lang="ru-RU" sz="2300" dirty="0" smtClean="0"/>
        </a:p>
        <a:p>
          <a:endParaRPr lang="ru-RU" sz="2400" dirty="0" smtClean="0">
            <a:latin typeface="Arial Black" pitchFamily="34" charset="0"/>
          </a:endParaRPr>
        </a:p>
        <a:p>
          <a:endParaRPr lang="ru-RU" sz="2400" dirty="0" smtClean="0">
            <a:latin typeface="Arial Black" pitchFamily="34" charset="0"/>
          </a:endParaRPr>
        </a:p>
        <a:p>
          <a:endParaRPr lang="ru-RU" sz="2300" dirty="0" smtClean="0"/>
        </a:p>
        <a:p>
          <a:endParaRPr lang="ru-RU" sz="2300" dirty="0" smtClean="0"/>
        </a:p>
        <a:p>
          <a:endParaRPr lang="ru-RU" sz="2300" dirty="0" smtClean="0"/>
        </a:p>
        <a:p>
          <a:endParaRPr lang="ru-RU" sz="2300" dirty="0" smtClean="0"/>
        </a:p>
        <a:p>
          <a:endParaRPr lang="ru-RU" sz="2300" dirty="0" smtClean="0"/>
        </a:p>
        <a:p>
          <a:endParaRPr lang="ru-RU" sz="2300" dirty="0" smtClean="0"/>
        </a:p>
        <a:p>
          <a:endParaRPr lang="ru-RU" sz="2300" dirty="0" smtClean="0"/>
        </a:p>
        <a:p>
          <a:endParaRPr lang="ru-RU" sz="2300" dirty="0" smtClean="0"/>
        </a:p>
        <a:p>
          <a:endParaRPr lang="ru-RU" sz="2300" dirty="0" smtClean="0"/>
        </a:p>
        <a:p>
          <a:endParaRPr lang="ru-RU" sz="2300" dirty="0" smtClean="0"/>
        </a:p>
        <a:p>
          <a:endParaRPr lang="ru-RU" sz="2300" dirty="0" smtClean="0"/>
        </a:p>
        <a:p>
          <a:endParaRPr lang="ru-RU" sz="2300" dirty="0" smtClean="0"/>
        </a:p>
        <a:p>
          <a:endParaRPr lang="ru-RU" sz="2300" dirty="0" smtClean="0"/>
        </a:p>
        <a:p>
          <a:endParaRPr lang="ru-RU" sz="2300" dirty="0" smtClean="0"/>
        </a:p>
        <a:p>
          <a:endParaRPr lang="ru-RU" sz="2300" dirty="0" smtClean="0"/>
        </a:p>
        <a:p>
          <a:endParaRPr lang="ru-RU" sz="2300" dirty="0" smtClean="0"/>
        </a:p>
        <a:p>
          <a:endParaRPr lang="ru-RU" sz="2300" dirty="0" smtClean="0"/>
        </a:p>
        <a:p>
          <a:endParaRPr lang="ru-RU" sz="2300" dirty="0" smtClean="0"/>
        </a:p>
        <a:p>
          <a:endParaRPr lang="ru-RU" sz="2300" dirty="0" smtClean="0"/>
        </a:p>
        <a:p>
          <a:endParaRPr lang="ru-RU" sz="2300" dirty="0" smtClean="0"/>
        </a:p>
        <a:p>
          <a:endParaRPr lang="ru-RU" sz="2300" dirty="0" smtClean="0"/>
        </a:p>
        <a:p>
          <a:endParaRPr lang="ru-RU" sz="2300" dirty="0" smtClean="0"/>
        </a:p>
        <a:p>
          <a:endParaRPr lang="ru-RU" sz="2300" dirty="0" smtClean="0"/>
        </a:p>
        <a:p>
          <a:r>
            <a:rPr lang="ru-RU" sz="2300" dirty="0" smtClean="0"/>
            <a:t> </a:t>
          </a:r>
        </a:p>
        <a:p>
          <a:endParaRPr lang="ru-RU" sz="2300" dirty="0" smtClean="0">
            <a:latin typeface="Arial Black" pitchFamily="34" charset="0"/>
          </a:endParaRPr>
        </a:p>
        <a:p>
          <a:endParaRPr lang="ru-RU" sz="2000" dirty="0" smtClean="0">
            <a:latin typeface="Arial Black" pitchFamily="34" charset="0"/>
          </a:endParaRPr>
        </a:p>
        <a:p>
          <a:endParaRPr lang="ru-RU" sz="2000" dirty="0" smtClean="0">
            <a:latin typeface="Arial Black" pitchFamily="34" charset="0"/>
          </a:endParaRPr>
        </a:p>
        <a:p>
          <a:endParaRPr lang="ru-RU" sz="2000" dirty="0" smtClean="0">
            <a:latin typeface="Arial Black" pitchFamily="34" charset="0"/>
          </a:endParaRPr>
        </a:p>
        <a:p>
          <a:endParaRPr lang="ru-RU" sz="2000" dirty="0" smtClean="0">
            <a:latin typeface="Arial Black" pitchFamily="34" charset="0"/>
          </a:endParaRPr>
        </a:p>
        <a:p>
          <a:endParaRPr lang="ru-RU" sz="2000" dirty="0" smtClean="0">
            <a:latin typeface="Arial Black" pitchFamily="34" charset="0"/>
          </a:endParaRPr>
        </a:p>
        <a:p>
          <a:endParaRPr lang="ru-RU" sz="2000" dirty="0" smtClean="0">
            <a:latin typeface="Arial Black" pitchFamily="34" charset="0"/>
          </a:endParaRPr>
        </a:p>
        <a:p>
          <a:endParaRPr lang="ru-RU" sz="2000" dirty="0" smtClean="0">
            <a:latin typeface="Arial Black" pitchFamily="34" charset="0"/>
          </a:endParaRPr>
        </a:p>
        <a:p>
          <a:endParaRPr lang="ru-RU" sz="2000" dirty="0" smtClean="0">
            <a:latin typeface="Arial Black" pitchFamily="34" charset="0"/>
          </a:endParaRPr>
        </a:p>
        <a:p>
          <a:endParaRPr lang="ru-RU" sz="2000" dirty="0" smtClean="0">
            <a:latin typeface="Arial Black" pitchFamily="34" charset="0"/>
          </a:endParaRPr>
        </a:p>
        <a:p>
          <a:endParaRPr lang="ru-RU" sz="2000" dirty="0" smtClean="0">
            <a:latin typeface="Arial Black" pitchFamily="34" charset="0"/>
          </a:endParaRPr>
        </a:p>
        <a:p>
          <a:endParaRPr lang="ru-RU" sz="2000" dirty="0" smtClean="0">
            <a:latin typeface="Arial Black" pitchFamily="34" charset="0"/>
          </a:endParaRPr>
        </a:p>
        <a:p>
          <a:endParaRPr lang="ru-RU" sz="2000" dirty="0" smtClean="0">
            <a:latin typeface="Arial Black" pitchFamily="34" charset="0"/>
          </a:endParaRPr>
        </a:p>
        <a:p>
          <a:endParaRPr lang="ru-RU" sz="2000" dirty="0" smtClean="0">
            <a:latin typeface="Arial Black" pitchFamily="34" charset="0"/>
          </a:endParaRPr>
        </a:p>
        <a:p>
          <a:endParaRPr lang="ru-RU" sz="2000" dirty="0" smtClean="0">
            <a:latin typeface="Arial Black" pitchFamily="34" charset="0"/>
          </a:endParaRPr>
        </a:p>
        <a:p>
          <a:endParaRPr lang="ru-RU" sz="2000" dirty="0" smtClean="0">
            <a:latin typeface="Arial Black" pitchFamily="34" charset="0"/>
          </a:endParaRPr>
        </a:p>
        <a:p>
          <a:endParaRPr lang="ru-RU" sz="2000" dirty="0" smtClean="0">
            <a:latin typeface="Arial Black" pitchFamily="34" charset="0"/>
          </a:endParaRPr>
        </a:p>
        <a:p>
          <a:endParaRPr lang="ru-RU" sz="2000" dirty="0" smtClean="0">
            <a:latin typeface="Arial Black" pitchFamily="34" charset="0"/>
          </a:endParaRPr>
        </a:p>
        <a:p>
          <a:endParaRPr lang="ru-RU" sz="2000" dirty="0" smtClean="0">
            <a:latin typeface="Arial Black" pitchFamily="34" charset="0"/>
          </a:endParaRPr>
        </a:p>
        <a:p>
          <a:endParaRPr lang="ru-RU" sz="2000" dirty="0" smtClean="0">
            <a:latin typeface="Arial Black" pitchFamily="34" charset="0"/>
          </a:endParaRPr>
        </a:p>
        <a:p>
          <a:endParaRPr lang="ru-RU" sz="2000" dirty="0" smtClean="0">
            <a:latin typeface="Arial Black" pitchFamily="34" charset="0"/>
          </a:endParaRPr>
        </a:p>
        <a:p>
          <a:endParaRPr lang="ru-RU" sz="2000" dirty="0" smtClean="0">
            <a:latin typeface="Arial Black" pitchFamily="34" charset="0"/>
          </a:endParaRPr>
        </a:p>
        <a:p>
          <a:endParaRPr lang="ru-RU" sz="2000" dirty="0" smtClean="0">
            <a:latin typeface="Arial Black" pitchFamily="34" charset="0"/>
          </a:endParaRPr>
        </a:p>
        <a:p>
          <a:r>
            <a:rPr lang="ru-RU" sz="2000" dirty="0" smtClean="0">
              <a:latin typeface="Arial Black" pitchFamily="34" charset="0"/>
            </a:rPr>
            <a:t>Управление малыми группами</a:t>
          </a:r>
        </a:p>
        <a:p>
          <a:r>
            <a:rPr lang="ru-RU" sz="2000" dirty="0" smtClean="0">
              <a:latin typeface="Arial" pitchFamily="34" charset="0"/>
              <a:cs typeface="Arial" pitchFamily="34" charset="0"/>
            </a:rPr>
            <a:t>зав.каф. Ермоленко В.В.</a:t>
          </a:r>
        </a:p>
        <a:p>
          <a:endParaRPr lang="ru-RU" sz="2400" dirty="0" smtClean="0"/>
        </a:p>
        <a:p>
          <a:endParaRPr lang="ru-RU" sz="2300" dirty="0"/>
        </a:p>
      </dgm:t>
    </dgm:pt>
    <dgm:pt modelId="{C940D372-7D41-49EE-88F2-6F7C05E5A7DF}" type="parTrans" cxnId="{A9D558B0-D9DE-4151-9FDD-8431C6F4B516}">
      <dgm:prSet/>
      <dgm:spPr/>
      <dgm:t>
        <a:bodyPr/>
        <a:lstStyle/>
        <a:p>
          <a:endParaRPr lang="ru-RU"/>
        </a:p>
      </dgm:t>
    </dgm:pt>
    <dgm:pt modelId="{19F58D13-9E85-4596-A670-0D5170825AAA}" type="sibTrans" cxnId="{A9D558B0-D9DE-4151-9FDD-8431C6F4B516}">
      <dgm:prSet/>
      <dgm:spPr/>
      <dgm:t>
        <a:bodyPr/>
        <a:lstStyle/>
        <a:p>
          <a:endParaRPr lang="ru-RU"/>
        </a:p>
      </dgm:t>
    </dgm:pt>
    <dgm:pt modelId="{BFEEF134-8421-4664-95F2-AC321435E448}" type="pres">
      <dgm:prSet presAssocID="{56E9B733-1385-4D96-AA07-B36FAD797A9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1C7526-1ADD-4C89-90DC-81F09EAC30DD}" type="pres">
      <dgm:prSet presAssocID="{D8082B90-8B36-4426-947F-BE21DA4186A8}" presName="node" presStyleLbl="node1" presStyleIdx="0" presStyleCnt="6" custScaleX="10854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BBA0969-F36D-4295-8427-40383FE7D4BB}" type="pres">
      <dgm:prSet presAssocID="{CB998425-77CE-46B2-BF93-F3822560C52D}" presName="sibTrans" presStyleCnt="0"/>
      <dgm:spPr/>
    </dgm:pt>
    <dgm:pt modelId="{234B7CA7-90A3-4698-B218-4E63754FA629}" type="pres">
      <dgm:prSet presAssocID="{FB13E4AF-C83C-4300-BC17-5839B25123B0}" presName="node" presStyleLbl="node1" presStyleIdx="1" presStyleCnt="6" custScaleX="103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B20677-48E4-4ED4-9465-246D85FB3B84}" type="pres">
      <dgm:prSet presAssocID="{3177ED3B-AB34-402F-99DC-55E456DC1BF2}" presName="sibTrans" presStyleCnt="0"/>
      <dgm:spPr/>
    </dgm:pt>
    <dgm:pt modelId="{35239FF3-2DD9-4521-B59B-9FE956CD3EFF}" type="pres">
      <dgm:prSet presAssocID="{78178B5A-01C3-4D43-AF3E-102CCDDB61D9}" presName="node" presStyleLbl="node1" presStyleIdx="2" presStyleCnt="6" custScaleX="11194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D5C8A5E-F31A-4338-804B-A93DFF821B26}" type="pres">
      <dgm:prSet presAssocID="{177D19FE-76F8-4C43-8E4C-A8FBC1F6487F}" presName="sibTrans" presStyleCnt="0"/>
      <dgm:spPr/>
    </dgm:pt>
    <dgm:pt modelId="{F6B0FBAF-A516-4865-850C-CD791A8D53C4}" type="pres">
      <dgm:prSet presAssocID="{DC2011A0-7C23-45F6-A548-C8FB513C9415}" presName="node" presStyleLbl="node1" presStyleIdx="3" presStyleCnt="6" custScaleX="999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CCC3D3-1CCB-4A63-9431-992509FAC8F5}" type="pres">
      <dgm:prSet presAssocID="{E6F91A06-FFB0-4E35-82D0-06F2503A7D17}" presName="sibTrans" presStyleCnt="0"/>
      <dgm:spPr/>
    </dgm:pt>
    <dgm:pt modelId="{7E883410-9739-471C-AE26-72D4C8BAEDF8}" type="pres">
      <dgm:prSet presAssocID="{0F710B93-C7F8-4AB5-897C-42DECC7B7226}" presName="node" presStyleLbl="node1" presStyleIdx="4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D94AA02-20AF-44C6-A7FB-0ED5ED6233DF}" type="pres">
      <dgm:prSet presAssocID="{FDF89C4A-AC2B-408B-A65F-21FF62CC5BAD}" presName="sibTrans" presStyleCnt="0"/>
      <dgm:spPr/>
    </dgm:pt>
    <dgm:pt modelId="{2092BDC7-6E0E-4A3C-8AE6-97F0608EEE24}" type="pres">
      <dgm:prSet presAssocID="{BA974763-BB56-40A9-96F8-0B9DB3A5D3E2}" presName="node" presStyleLbl="node1" presStyleIdx="5" presStyleCnt="6" custScaleX="112564" custLinFactNeighborX="5705" custLinFactNeighborY="-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8D90E1-7151-441E-B540-F40547B94130}" type="presOf" srcId="{BA974763-BB56-40A9-96F8-0B9DB3A5D3E2}" destId="{2092BDC7-6E0E-4A3C-8AE6-97F0608EEE24}" srcOrd="0" destOrd="0" presId="urn:microsoft.com/office/officeart/2005/8/layout/default#1"/>
    <dgm:cxn modelId="{F2A2F4B9-84AF-473F-A33D-E96ACD7ADCDE}" type="presOf" srcId="{78178B5A-01C3-4D43-AF3E-102CCDDB61D9}" destId="{35239FF3-2DD9-4521-B59B-9FE956CD3EFF}" srcOrd="0" destOrd="0" presId="urn:microsoft.com/office/officeart/2005/8/layout/default#1"/>
    <dgm:cxn modelId="{ACD0D442-D163-4A75-87E7-F8E7F0E4E627}" srcId="{56E9B733-1385-4D96-AA07-B36FAD797A97}" destId="{78178B5A-01C3-4D43-AF3E-102CCDDB61D9}" srcOrd="2" destOrd="0" parTransId="{47B68EB8-39F4-47E3-B0A4-9D1AFB703E15}" sibTransId="{177D19FE-76F8-4C43-8E4C-A8FBC1F6487F}"/>
    <dgm:cxn modelId="{DAE89B36-F2E8-4CF6-9D72-5EE9B3667FA5}" type="presOf" srcId="{0F710B93-C7F8-4AB5-897C-42DECC7B7226}" destId="{7E883410-9739-471C-AE26-72D4C8BAEDF8}" srcOrd="0" destOrd="0" presId="urn:microsoft.com/office/officeart/2005/8/layout/default#1"/>
    <dgm:cxn modelId="{CE2553D6-F1A0-45EF-B0BF-C39249707FC6}" type="presOf" srcId="{D8082B90-8B36-4426-947F-BE21DA4186A8}" destId="{201C7526-1ADD-4C89-90DC-81F09EAC30DD}" srcOrd="0" destOrd="0" presId="urn:microsoft.com/office/officeart/2005/8/layout/default#1"/>
    <dgm:cxn modelId="{0FAC1D92-C539-4ECB-AE15-99F54B5218B2}" type="presOf" srcId="{56E9B733-1385-4D96-AA07-B36FAD797A97}" destId="{BFEEF134-8421-4664-95F2-AC321435E448}" srcOrd="0" destOrd="0" presId="urn:microsoft.com/office/officeart/2005/8/layout/default#1"/>
    <dgm:cxn modelId="{F315A992-FD5A-44A4-9E68-AD9EDD766800}" srcId="{56E9B733-1385-4D96-AA07-B36FAD797A97}" destId="{DC2011A0-7C23-45F6-A548-C8FB513C9415}" srcOrd="3" destOrd="0" parTransId="{422A3DB5-4FC3-48BD-8CA3-6BD21F7D9F40}" sibTransId="{E6F91A06-FFB0-4E35-82D0-06F2503A7D17}"/>
    <dgm:cxn modelId="{B48FDEA3-4757-4875-9A39-6E47EF918EF6}" type="presOf" srcId="{DC2011A0-7C23-45F6-A548-C8FB513C9415}" destId="{F6B0FBAF-A516-4865-850C-CD791A8D53C4}" srcOrd="0" destOrd="0" presId="urn:microsoft.com/office/officeart/2005/8/layout/default#1"/>
    <dgm:cxn modelId="{A9D558B0-D9DE-4151-9FDD-8431C6F4B516}" srcId="{56E9B733-1385-4D96-AA07-B36FAD797A97}" destId="{BA974763-BB56-40A9-96F8-0B9DB3A5D3E2}" srcOrd="5" destOrd="0" parTransId="{C940D372-7D41-49EE-88F2-6F7C05E5A7DF}" sibTransId="{19F58D13-9E85-4596-A670-0D5170825AAA}"/>
    <dgm:cxn modelId="{F23073E8-7005-4CF4-A3C2-4A0EB6C86015}" type="presOf" srcId="{FB13E4AF-C83C-4300-BC17-5839B25123B0}" destId="{234B7CA7-90A3-4698-B218-4E63754FA629}" srcOrd="0" destOrd="0" presId="urn:microsoft.com/office/officeart/2005/8/layout/default#1"/>
    <dgm:cxn modelId="{0A27AF00-1A36-4334-821F-8E1340DC1F9A}" srcId="{56E9B733-1385-4D96-AA07-B36FAD797A97}" destId="{FB13E4AF-C83C-4300-BC17-5839B25123B0}" srcOrd="1" destOrd="0" parTransId="{7044A80F-96B3-4EC5-B30A-89E428CEE181}" sibTransId="{3177ED3B-AB34-402F-99DC-55E456DC1BF2}"/>
    <dgm:cxn modelId="{A2FABF3E-A1F2-4ECC-B09B-C5E4BF3DF38F}" srcId="{56E9B733-1385-4D96-AA07-B36FAD797A97}" destId="{D8082B90-8B36-4426-947F-BE21DA4186A8}" srcOrd="0" destOrd="0" parTransId="{FFB1024F-4D62-4708-8860-8660D4065B62}" sibTransId="{CB998425-77CE-46B2-BF93-F3822560C52D}"/>
    <dgm:cxn modelId="{A9195A09-EB7D-4CB7-B222-EED9C44AA5D6}" srcId="{56E9B733-1385-4D96-AA07-B36FAD797A97}" destId="{0F710B93-C7F8-4AB5-897C-42DECC7B7226}" srcOrd="4" destOrd="0" parTransId="{44417F73-84E8-4AB0-B109-B0161486CA12}" sibTransId="{FDF89C4A-AC2B-408B-A65F-21FF62CC5BAD}"/>
    <dgm:cxn modelId="{EEBC74FD-C278-451F-83D1-AC91DC187BA2}" type="presParOf" srcId="{BFEEF134-8421-4664-95F2-AC321435E448}" destId="{201C7526-1ADD-4C89-90DC-81F09EAC30DD}" srcOrd="0" destOrd="0" presId="urn:microsoft.com/office/officeart/2005/8/layout/default#1"/>
    <dgm:cxn modelId="{F07E7307-6BF5-4218-AACA-0FAF31585067}" type="presParOf" srcId="{BFEEF134-8421-4664-95F2-AC321435E448}" destId="{4BBA0969-F36D-4295-8427-40383FE7D4BB}" srcOrd="1" destOrd="0" presId="urn:microsoft.com/office/officeart/2005/8/layout/default#1"/>
    <dgm:cxn modelId="{E062058D-5ED8-44F6-8DE6-7E078AE607FF}" type="presParOf" srcId="{BFEEF134-8421-4664-95F2-AC321435E448}" destId="{234B7CA7-90A3-4698-B218-4E63754FA629}" srcOrd="2" destOrd="0" presId="urn:microsoft.com/office/officeart/2005/8/layout/default#1"/>
    <dgm:cxn modelId="{33607710-94F3-40BB-BFB2-EC170216987D}" type="presParOf" srcId="{BFEEF134-8421-4664-95F2-AC321435E448}" destId="{F9B20677-48E4-4ED4-9465-246D85FB3B84}" srcOrd="3" destOrd="0" presId="urn:microsoft.com/office/officeart/2005/8/layout/default#1"/>
    <dgm:cxn modelId="{264C2582-849E-4E11-9F7C-DB84584FB526}" type="presParOf" srcId="{BFEEF134-8421-4664-95F2-AC321435E448}" destId="{35239FF3-2DD9-4521-B59B-9FE956CD3EFF}" srcOrd="4" destOrd="0" presId="urn:microsoft.com/office/officeart/2005/8/layout/default#1"/>
    <dgm:cxn modelId="{A49055EF-78E0-4FD5-B59A-CD833A11F4FD}" type="presParOf" srcId="{BFEEF134-8421-4664-95F2-AC321435E448}" destId="{9D5C8A5E-F31A-4338-804B-A93DFF821B26}" srcOrd="5" destOrd="0" presId="urn:microsoft.com/office/officeart/2005/8/layout/default#1"/>
    <dgm:cxn modelId="{B2C3CCFD-2142-4E90-A654-3127C9EBC6A9}" type="presParOf" srcId="{BFEEF134-8421-4664-95F2-AC321435E448}" destId="{F6B0FBAF-A516-4865-850C-CD791A8D53C4}" srcOrd="6" destOrd="0" presId="urn:microsoft.com/office/officeart/2005/8/layout/default#1"/>
    <dgm:cxn modelId="{1DE6CF86-1495-4D31-B476-47B4B2B8302F}" type="presParOf" srcId="{BFEEF134-8421-4664-95F2-AC321435E448}" destId="{90CCC3D3-1CCB-4A63-9431-992509FAC8F5}" srcOrd="7" destOrd="0" presId="urn:microsoft.com/office/officeart/2005/8/layout/default#1"/>
    <dgm:cxn modelId="{0B7210F5-4160-4F9D-9D73-9376EC61B316}" type="presParOf" srcId="{BFEEF134-8421-4664-95F2-AC321435E448}" destId="{7E883410-9739-471C-AE26-72D4C8BAEDF8}" srcOrd="8" destOrd="0" presId="urn:microsoft.com/office/officeart/2005/8/layout/default#1"/>
    <dgm:cxn modelId="{AD5343F3-E9BC-4E21-A857-1B3AE1FB5A67}" type="presParOf" srcId="{BFEEF134-8421-4664-95F2-AC321435E448}" destId="{5D94AA02-20AF-44C6-A7FB-0ED5ED6233DF}" srcOrd="9" destOrd="0" presId="urn:microsoft.com/office/officeart/2005/8/layout/default#1"/>
    <dgm:cxn modelId="{D8D7AEBA-FAC8-458B-A24C-0F91757F57F0}" type="presParOf" srcId="{BFEEF134-8421-4664-95F2-AC321435E448}" destId="{2092BDC7-6E0E-4A3C-8AE6-97F0608EEE24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E9B733-1385-4D96-AA07-B36FAD797A97}" type="doc">
      <dgm:prSet loTypeId="urn:microsoft.com/office/officeart/2005/8/layout/default#1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ru-RU"/>
        </a:p>
      </dgm:t>
    </dgm:pt>
    <dgm:pt modelId="{D8082B90-8B36-4426-947F-BE21DA4186A8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2000" dirty="0" smtClean="0">
            <a:latin typeface="Arial Black" pitchFamily="34" charset="0"/>
          </a:endParaRPr>
        </a:p>
        <a:p>
          <a:r>
            <a:rPr lang="ru-RU" sz="2000" dirty="0" smtClean="0">
              <a:latin typeface="Arial Black" pitchFamily="34" charset="0"/>
            </a:rPr>
            <a:t>История и современные проблемы менеджмента</a:t>
          </a:r>
        </a:p>
        <a:p>
          <a:r>
            <a:rPr lang="ru-RU" sz="2000" spc="-150" baseline="0" dirty="0" smtClean="0">
              <a:latin typeface="Arial" pitchFamily="34" charset="0"/>
              <a:cs typeface="Arial" pitchFamily="34" charset="0"/>
            </a:rPr>
            <a:t>зав. каф. Ермоленко В.В.</a:t>
          </a:r>
        </a:p>
        <a:p>
          <a:endParaRPr lang="ru-RU" sz="2000" dirty="0" smtClean="0">
            <a:latin typeface="Arial Black" pitchFamily="34" charset="0"/>
          </a:endParaRPr>
        </a:p>
      </dgm:t>
    </dgm:pt>
    <dgm:pt modelId="{FFB1024F-4D62-4708-8860-8660D4065B62}" type="parTrans" cxnId="{A2FABF3E-A1F2-4ECC-B09B-C5E4BF3DF38F}">
      <dgm:prSet/>
      <dgm:spPr/>
      <dgm:t>
        <a:bodyPr/>
        <a:lstStyle/>
        <a:p>
          <a:endParaRPr lang="ru-RU"/>
        </a:p>
      </dgm:t>
    </dgm:pt>
    <dgm:pt modelId="{CB998425-77CE-46B2-BF93-F3822560C52D}" type="sibTrans" cxnId="{A2FABF3E-A1F2-4ECC-B09B-C5E4BF3DF38F}">
      <dgm:prSet/>
      <dgm:spPr/>
      <dgm:t>
        <a:bodyPr/>
        <a:lstStyle/>
        <a:p>
          <a:endParaRPr lang="ru-RU"/>
        </a:p>
      </dgm:t>
    </dgm:pt>
    <dgm:pt modelId="{FB13E4AF-C83C-4300-BC17-5839B25123B0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Arial Black" pitchFamily="34" charset="0"/>
            </a:rPr>
            <a:t>Теория организации и организационное проектирование</a:t>
          </a:r>
        </a:p>
        <a:p>
          <a:endParaRPr lang="ru-RU" sz="2100" b="0" dirty="0" smtClean="0">
            <a:latin typeface="Arial" pitchFamily="34" charset="0"/>
            <a:cs typeface="Arial" pitchFamily="34" charset="0"/>
          </a:endParaRPr>
        </a:p>
        <a:p>
          <a:r>
            <a:rPr lang="ru-RU" sz="2100" b="0" dirty="0" smtClean="0">
              <a:latin typeface="Arial" pitchFamily="34" charset="0"/>
              <a:cs typeface="Arial" pitchFamily="34" charset="0"/>
            </a:rPr>
            <a:t>доцент </a:t>
          </a:r>
          <a:r>
            <a:rPr lang="ru-RU" sz="2100" b="0" dirty="0" err="1" smtClean="0">
              <a:latin typeface="Arial" pitchFamily="34" charset="0"/>
              <a:cs typeface="Arial" pitchFamily="34" charset="0"/>
            </a:rPr>
            <a:t>Закарян</a:t>
          </a:r>
          <a:r>
            <a:rPr lang="ru-RU" sz="2100" b="0" dirty="0" smtClean="0">
              <a:latin typeface="Arial" pitchFamily="34" charset="0"/>
              <a:cs typeface="Arial" pitchFamily="34" charset="0"/>
            </a:rPr>
            <a:t> М.Р.</a:t>
          </a:r>
          <a:endParaRPr lang="ru-RU" sz="2100" b="0" dirty="0">
            <a:latin typeface="Arial" pitchFamily="34" charset="0"/>
            <a:cs typeface="Arial" pitchFamily="34" charset="0"/>
          </a:endParaRPr>
        </a:p>
      </dgm:t>
    </dgm:pt>
    <dgm:pt modelId="{7044A80F-96B3-4EC5-B30A-89E428CEE181}" type="parTrans" cxnId="{0A27AF00-1A36-4334-821F-8E1340DC1F9A}">
      <dgm:prSet/>
      <dgm:spPr/>
      <dgm:t>
        <a:bodyPr/>
        <a:lstStyle/>
        <a:p>
          <a:endParaRPr lang="ru-RU"/>
        </a:p>
      </dgm:t>
    </dgm:pt>
    <dgm:pt modelId="{3177ED3B-AB34-402F-99DC-55E456DC1BF2}" type="sibTrans" cxnId="{0A27AF00-1A36-4334-821F-8E1340DC1F9A}">
      <dgm:prSet/>
      <dgm:spPr/>
      <dgm:t>
        <a:bodyPr/>
        <a:lstStyle/>
        <a:p>
          <a:endParaRPr lang="ru-RU"/>
        </a:p>
      </dgm:t>
    </dgm:pt>
    <dgm:pt modelId="{78178B5A-01C3-4D43-AF3E-102CCDDB61D9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 anchor="t"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latin typeface="Arial Black" pitchFamily="34" charset="0"/>
            </a:rPr>
            <a:t> Стратегический анализ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dirty="0" smtClean="0">
            <a:latin typeface="Arial" pitchFamily="34" charset="0"/>
            <a:cs typeface="Arial" pitchFamily="34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dirty="0" smtClean="0">
            <a:latin typeface="Arial" pitchFamily="34" charset="0"/>
            <a:cs typeface="Arial" pitchFamily="34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latin typeface="Arial" pitchFamily="34" charset="0"/>
              <a:cs typeface="Arial" pitchFamily="34" charset="0"/>
            </a:rPr>
            <a:t>профессор </a:t>
          </a:r>
          <a:r>
            <a:rPr lang="ru-RU" sz="2000" spc="-100" dirty="0" smtClean="0">
              <a:latin typeface="Arial" pitchFamily="34" charset="0"/>
              <a:cs typeface="Arial" pitchFamily="34" charset="0"/>
            </a:rPr>
            <a:t>Ермоленко </a:t>
          </a:r>
          <a:r>
            <a:rPr lang="ru-RU" sz="2000" spc="-100" baseline="0" dirty="0" smtClean="0">
              <a:latin typeface="Arial" pitchFamily="34" charset="0"/>
              <a:cs typeface="Arial" pitchFamily="34" charset="0"/>
            </a:rPr>
            <a:t>А.А</a:t>
          </a:r>
          <a:r>
            <a:rPr lang="ru-RU" sz="2000" spc="-100" baseline="0" dirty="0" smtClean="0"/>
            <a:t>. 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47B68EB8-39F4-47E3-B0A4-9D1AFB703E15}" type="parTrans" cxnId="{ACD0D442-D163-4A75-87E7-F8E7F0E4E627}">
      <dgm:prSet/>
      <dgm:spPr/>
      <dgm:t>
        <a:bodyPr/>
        <a:lstStyle/>
        <a:p>
          <a:endParaRPr lang="ru-RU"/>
        </a:p>
      </dgm:t>
    </dgm:pt>
    <dgm:pt modelId="{177D19FE-76F8-4C43-8E4C-A8FBC1F6487F}" type="sibTrans" cxnId="{ACD0D442-D163-4A75-87E7-F8E7F0E4E627}">
      <dgm:prSet/>
      <dgm:spPr/>
      <dgm:t>
        <a:bodyPr/>
        <a:lstStyle/>
        <a:p>
          <a:endParaRPr lang="ru-RU"/>
        </a:p>
      </dgm:t>
    </dgm:pt>
    <dgm:pt modelId="{DC2011A0-7C23-45F6-A548-C8FB513C9415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Arial Black" pitchFamily="34" charset="0"/>
            </a:rPr>
            <a:t>Корпоративные финансы</a:t>
          </a:r>
        </a:p>
        <a:p>
          <a:r>
            <a:rPr lang="ru-RU" sz="2000" spc="-100" baseline="0" dirty="0" smtClean="0">
              <a:latin typeface="Arial" pitchFamily="34" charset="0"/>
              <a:cs typeface="Arial" pitchFamily="34" charset="0"/>
            </a:rPr>
            <a:t>профессор  </a:t>
          </a:r>
          <a:r>
            <a:rPr lang="ru-RU" sz="2000" spc="-100" baseline="0" dirty="0" err="1" smtClean="0">
              <a:latin typeface="Arial" pitchFamily="34" charset="0"/>
              <a:cs typeface="Arial" pitchFamily="34" charset="0"/>
            </a:rPr>
            <a:t>Клочко</a:t>
          </a:r>
          <a:r>
            <a:rPr lang="ru-RU" sz="2000" spc="-100" baseline="0" dirty="0" smtClean="0">
              <a:latin typeface="Arial" pitchFamily="34" charset="0"/>
              <a:cs typeface="Arial" pitchFamily="34" charset="0"/>
            </a:rPr>
            <a:t> Е.Н.</a:t>
          </a:r>
          <a:endParaRPr lang="ru-RU" sz="2300" spc="-100" baseline="0" dirty="0"/>
        </a:p>
      </dgm:t>
    </dgm:pt>
    <dgm:pt modelId="{422A3DB5-4FC3-48BD-8CA3-6BD21F7D9F40}" type="parTrans" cxnId="{F315A992-FD5A-44A4-9E68-AD9EDD766800}">
      <dgm:prSet/>
      <dgm:spPr/>
      <dgm:t>
        <a:bodyPr/>
        <a:lstStyle/>
        <a:p>
          <a:endParaRPr lang="ru-RU"/>
        </a:p>
      </dgm:t>
    </dgm:pt>
    <dgm:pt modelId="{E6F91A06-FFB0-4E35-82D0-06F2503A7D17}" type="sibTrans" cxnId="{F315A992-FD5A-44A4-9E68-AD9EDD766800}">
      <dgm:prSet/>
      <dgm:spPr/>
      <dgm:t>
        <a:bodyPr/>
        <a:lstStyle/>
        <a:p>
          <a:endParaRPr lang="ru-RU"/>
        </a:p>
      </dgm:t>
    </dgm:pt>
    <dgm:pt modelId="{0F710B93-C7F8-4AB5-897C-42DECC7B7226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Arial Black" pitchFamily="34" charset="0"/>
            </a:rPr>
            <a:t>Управление маркетингом</a:t>
          </a:r>
        </a:p>
        <a:p>
          <a:endParaRPr lang="ru-RU" sz="2100" dirty="0" smtClean="0">
            <a:latin typeface="Arial" pitchFamily="34" charset="0"/>
            <a:cs typeface="Arial" pitchFamily="34" charset="0"/>
          </a:endParaRPr>
        </a:p>
        <a:p>
          <a:r>
            <a:rPr lang="ru-RU" sz="2000" dirty="0" smtClean="0">
              <a:latin typeface="Arial" pitchFamily="34" charset="0"/>
              <a:cs typeface="Arial" pitchFamily="34" charset="0"/>
            </a:rPr>
            <a:t>доцент Ланская Д.В.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44417F73-84E8-4AB0-B109-B0161486CA12}" type="parTrans" cxnId="{A9195A09-EB7D-4CB7-B222-EED9C44AA5D6}">
      <dgm:prSet/>
      <dgm:spPr/>
      <dgm:t>
        <a:bodyPr/>
        <a:lstStyle/>
        <a:p>
          <a:endParaRPr lang="ru-RU"/>
        </a:p>
      </dgm:t>
    </dgm:pt>
    <dgm:pt modelId="{FDF89C4A-AC2B-408B-A65F-21FF62CC5BAD}" type="sibTrans" cxnId="{A9195A09-EB7D-4CB7-B222-EED9C44AA5D6}">
      <dgm:prSet/>
      <dgm:spPr/>
      <dgm:t>
        <a:bodyPr/>
        <a:lstStyle/>
        <a:p>
          <a:endParaRPr lang="ru-RU"/>
        </a:p>
      </dgm:t>
    </dgm:pt>
    <dgm:pt modelId="{BFEEF134-8421-4664-95F2-AC321435E448}" type="pres">
      <dgm:prSet presAssocID="{56E9B733-1385-4D96-AA07-B36FAD797A9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1C7526-1ADD-4C89-90DC-81F09EAC30DD}" type="pres">
      <dgm:prSet presAssocID="{D8082B90-8B36-4426-947F-BE21DA4186A8}" presName="node" presStyleLbl="node1" presStyleIdx="0" presStyleCnt="5" custScaleX="90241" custLinFactNeighborX="-42865" custLinFactNeighborY="-160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BBA0969-F36D-4295-8427-40383FE7D4BB}" type="pres">
      <dgm:prSet presAssocID="{CB998425-77CE-46B2-BF93-F3822560C52D}" presName="sibTrans" presStyleCnt="0"/>
      <dgm:spPr/>
    </dgm:pt>
    <dgm:pt modelId="{234B7CA7-90A3-4698-B218-4E63754FA629}" type="pres">
      <dgm:prSet presAssocID="{FB13E4AF-C83C-4300-BC17-5839B25123B0}" presName="node" presStyleLbl="node1" presStyleIdx="1" presStyleCnt="5" custScaleX="103607" custScaleY="104876" custLinFactY="17423" custLinFactNeighborX="-9714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B20677-48E4-4ED4-9465-246D85FB3B84}" type="pres">
      <dgm:prSet presAssocID="{3177ED3B-AB34-402F-99DC-55E456DC1BF2}" presName="sibTrans" presStyleCnt="0"/>
      <dgm:spPr/>
    </dgm:pt>
    <dgm:pt modelId="{35239FF3-2DD9-4521-B59B-9FE956CD3EFF}" type="pres">
      <dgm:prSet presAssocID="{78178B5A-01C3-4D43-AF3E-102CCDDB61D9}" presName="node" presStyleLbl="node1" presStyleIdx="2" presStyleCnt="5" custScaleX="112033" custLinFactNeighborX="-4931" custLinFactNeighborY="-10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D5C8A5E-F31A-4338-804B-A93DFF821B26}" type="pres">
      <dgm:prSet presAssocID="{177D19FE-76F8-4C43-8E4C-A8FBC1F6487F}" presName="sibTrans" presStyleCnt="0"/>
      <dgm:spPr/>
    </dgm:pt>
    <dgm:pt modelId="{F6B0FBAF-A516-4865-850C-CD791A8D53C4}" type="pres">
      <dgm:prSet presAssocID="{DC2011A0-7C23-45F6-A548-C8FB513C9415}" presName="node" presStyleLbl="node1" presStyleIdx="3" presStyleCnt="5" custScaleX="99127" custScaleY="106607" custLinFactX="53736" custLinFactNeighborX="100000" custLinFactNeighborY="-50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CCC3D3-1CCB-4A63-9431-992509FAC8F5}" type="pres">
      <dgm:prSet presAssocID="{E6F91A06-FFB0-4E35-82D0-06F2503A7D17}" presName="sibTrans" presStyleCnt="0"/>
      <dgm:spPr/>
    </dgm:pt>
    <dgm:pt modelId="{7E883410-9739-471C-AE26-72D4C8BAEDF8}" type="pres">
      <dgm:prSet presAssocID="{0F710B93-C7F8-4AB5-897C-42DECC7B7226}" presName="node" presStyleLbl="node1" presStyleIdx="4" presStyleCnt="5" custScaleX="100139" custLinFactY="-20424" custLinFactNeighborX="-66912" custLinFactNeighborY="-10000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ACD0D442-D163-4A75-87E7-F8E7F0E4E627}" srcId="{56E9B733-1385-4D96-AA07-B36FAD797A97}" destId="{78178B5A-01C3-4D43-AF3E-102CCDDB61D9}" srcOrd="2" destOrd="0" parTransId="{47B68EB8-39F4-47E3-B0A4-9D1AFB703E15}" sibTransId="{177D19FE-76F8-4C43-8E4C-A8FBC1F6487F}"/>
    <dgm:cxn modelId="{18DB0B4E-13F3-44E3-A77A-A26A91996C4B}" type="presOf" srcId="{D8082B90-8B36-4426-947F-BE21DA4186A8}" destId="{201C7526-1ADD-4C89-90DC-81F09EAC30DD}" srcOrd="0" destOrd="0" presId="urn:microsoft.com/office/officeart/2005/8/layout/default#1"/>
    <dgm:cxn modelId="{01A75523-5BDE-48F6-B352-E670BCC8D75E}" type="presOf" srcId="{56E9B733-1385-4D96-AA07-B36FAD797A97}" destId="{BFEEF134-8421-4664-95F2-AC321435E448}" srcOrd="0" destOrd="0" presId="urn:microsoft.com/office/officeart/2005/8/layout/default#1"/>
    <dgm:cxn modelId="{F315A992-FD5A-44A4-9E68-AD9EDD766800}" srcId="{56E9B733-1385-4D96-AA07-B36FAD797A97}" destId="{DC2011A0-7C23-45F6-A548-C8FB513C9415}" srcOrd="3" destOrd="0" parTransId="{422A3DB5-4FC3-48BD-8CA3-6BD21F7D9F40}" sibTransId="{E6F91A06-FFB0-4E35-82D0-06F2503A7D17}"/>
    <dgm:cxn modelId="{C638805A-32E7-48C4-B250-ACAC170DF596}" type="presOf" srcId="{0F710B93-C7F8-4AB5-897C-42DECC7B7226}" destId="{7E883410-9739-471C-AE26-72D4C8BAEDF8}" srcOrd="0" destOrd="0" presId="urn:microsoft.com/office/officeart/2005/8/layout/default#1"/>
    <dgm:cxn modelId="{59032A22-574E-48C5-88B8-E05C95ED58DE}" type="presOf" srcId="{78178B5A-01C3-4D43-AF3E-102CCDDB61D9}" destId="{35239FF3-2DD9-4521-B59B-9FE956CD3EFF}" srcOrd="0" destOrd="0" presId="urn:microsoft.com/office/officeart/2005/8/layout/default#1"/>
    <dgm:cxn modelId="{0A27AF00-1A36-4334-821F-8E1340DC1F9A}" srcId="{56E9B733-1385-4D96-AA07-B36FAD797A97}" destId="{FB13E4AF-C83C-4300-BC17-5839B25123B0}" srcOrd="1" destOrd="0" parTransId="{7044A80F-96B3-4EC5-B30A-89E428CEE181}" sibTransId="{3177ED3B-AB34-402F-99DC-55E456DC1BF2}"/>
    <dgm:cxn modelId="{B18566AB-7100-4E87-94C1-35B34FE5875B}" type="presOf" srcId="{DC2011A0-7C23-45F6-A548-C8FB513C9415}" destId="{F6B0FBAF-A516-4865-850C-CD791A8D53C4}" srcOrd="0" destOrd="0" presId="urn:microsoft.com/office/officeart/2005/8/layout/default#1"/>
    <dgm:cxn modelId="{A2FABF3E-A1F2-4ECC-B09B-C5E4BF3DF38F}" srcId="{56E9B733-1385-4D96-AA07-B36FAD797A97}" destId="{D8082B90-8B36-4426-947F-BE21DA4186A8}" srcOrd="0" destOrd="0" parTransId="{FFB1024F-4D62-4708-8860-8660D4065B62}" sibTransId="{CB998425-77CE-46B2-BF93-F3822560C52D}"/>
    <dgm:cxn modelId="{8D48C365-0E82-43AA-AC41-EA04F723D6C8}" type="presOf" srcId="{FB13E4AF-C83C-4300-BC17-5839B25123B0}" destId="{234B7CA7-90A3-4698-B218-4E63754FA629}" srcOrd="0" destOrd="0" presId="urn:microsoft.com/office/officeart/2005/8/layout/default#1"/>
    <dgm:cxn modelId="{A9195A09-EB7D-4CB7-B222-EED9C44AA5D6}" srcId="{56E9B733-1385-4D96-AA07-B36FAD797A97}" destId="{0F710B93-C7F8-4AB5-897C-42DECC7B7226}" srcOrd="4" destOrd="0" parTransId="{44417F73-84E8-4AB0-B109-B0161486CA12}" sibTransId="{FDF89C4A-AC2B-408B-A65F-21FF62CC5BAD}"/>
    <dgm:cxn modelId="{EE9B48AF-3B8B-42BF-8764-408E79ACBEC5}" type="presParOf" srcId="{BFEEF134-8421-4664-95F2-AC321435E448}" destId="{201C7526-1ADD-4C89-90DC-81F09EAC30DD}" srcOrd="0" destOrd="0" presId="urn:microsoft.com/office/officeart/2005/8/layout/default#1"/>
    <dgm:cxn modelId="{A6329BD4-2896-4D56-95A7-6B8ED70367C4}" type="presParOf" srcId="{BFEEF134-8421-4664-95F2-AC321435E448}" destId="{4BBA0969-F36D-4295-8427-40383FE7D4BB}" srcOrd="1" destOrd="0" presId="urn:microsoft.com/office/officeart/2005/8/layout/default#1"/>
    <dgm:cxn modelId="{9C405D4B-2B3B-4419-A8FC-85F45B13C5BA}" type="presParOf" srcId="{BFEEF134-8421-4664-95F2-AC321435E448}" destId="{234B7CA7-90A3-4698-B218-4E63754FA629}" srcOrd="2" destOrd="0" presId="urn:microsoft.com/office/officeart/2005/8/layout/default#1"/>
    <dgm:cxn modelId="{4F8EF3AA-6E0F-4B44-94E4-48AAD1FD2C9D}" type="presParOf" srcId="{BFEEF134-8421-4664-95F2-AC321435E448}" destId="{F9B20677-48E4-4ED4-9465-246D85FB3B84}" srcOrd="3" destOrd="0" presId="urn:microsoft.com/office/officeart/2005/8/layout/default#1"/>
    <dgm:cxn modelId="{921A470A-3C63-4FDB-A9DC-206BFE94EB3F}" type="presParOf" srcId="{BFEEF134-8421-4664-95F2-AC321435E448}" destId="{35239FF3-2DD9-4521-B59B-9FE956CD3EFF}" srcOrd="4" destOrd="0" presId="urn:microsoft.com/office/officeart/2005/8/layout/default#1"/>
    <dgm:cxn modelId="{6D27E5E7-020E-4E6B-A593-77FE900994DB}" type="presParOf" srcId="{BFEEF134-8421-4664-95F2-AC321435E448}" destId="{9D5C8A5E-F31A-4338-804B-A93DFF821B26}" srcOrd="5" destOrd="0" presId="urn:microsoft.com/office/officeart/2005/8/layout/default#1"/>
    <dgm:cxn modelId="{07CF9CDC-D6A5-4FB5-9FB9-05A3B9D2AC19}" type="presParOf" srcId="{BFEEF134-8421-4664-95F2-AC321435E448}" destId="{F6B0FBAF-A516-4865-850C-CD791A8D53C4}" srcOrd="6" destOrd="0" presId="urn:microsoft.com/office/officeart/2005/8/layout/default#1"/>
    <dgm:cxn modelId="{40B27405-99A7-45A2-AD99-FB11214200D8}" type="presParOf" srcId="{BFEEF134-8421-4664-95F2-AC321435E448}" destId="{90CCC3D3-1CCB-4A63-9431-992509FAC8F5}" srcOrd="7" destOrd="0" presId="urn:microsoft.com/office/officeart/2005/8/layout/default#1"/>
    <dgm:cxn modelId="{4F36CBA6-916E-464B-9B4F-CA4D8C24F9AF}" type="presParOf" srcId="{BFEEF134-8421-4664-95F2-AC321435E448}" destId="{7E883410-9739-471C-AE26-72D4C8BAEDF8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E9B733-1385-4D96-AA07-B36FAD797A97}" type="doc">
      <dgm:prSet loTypeId="urn:microsoft.com/office/officeart/2005/8/layout/default#1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ru-RU"/>
        </a:p>
      </dgm:t>
    </dgm:pt>
    <dgm:pt modelId="{D8082B90-8B36-4426-947F-BE21DA4186A8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2000" dirty="0" smtClean="0">
            <a:latin typeface="Arial Black" pitchFamily="34" charset="0"/>
          </a:endParaRPr>
        </a:p>
        <a:p>
          <a:r>
            <a:rPr lang="ru-RU" sz="2000" dirty="0" smtClean="0">
              <a:latin typeface="Arial Black" pitchFamily="34" charset="0"/>
            </a:rPr>
            <a:t>История и современные проблемы менеджмента</a:t>
          </a:r>
        </a:p>
        <a:p>
          <a:r>
            <a:rPr lang="ru-RU" sz="2000" spc="-150" baseline="0" dirty="0" smtClean="0">
              <a:latin typeface="Arial" pitchFamily="34" charset="0"/>
              <a:cs typeface="Arial" pitchFamily="34" charset="0"/>
            </a:rPr>
            <a:t>Зав. кафедрой Ермоленко В.В.</a:t>
          </a:r>
        </a:p>
        <a:p>
          <a:endParaRPr lang="ru-RU" sz="2000" dirty="0" smtClean="0">
            <a:latin typeface="Arial Black" pitchFamily="34" charset="0"/>
          </a:endParaRPr>
        </a:p>
      </dgm:t>
    </dgm:pt>
    <dgm:pt modelId="{FFB1024F-4D62-4708-8860-8660D4065B62}" type="parTrans" cxnId="{A2FABF3E-A1F2-4ECC-B09B-C5E4BF3DF38F}">
      <dgm:prSet/>
      <dgm:spPr/>
      <dgm:t>
        <a:bodyPr/>
        <a:lstStyle/>
        <a:p>
          <a:endParaRPr lang="ru-RU"/>
        </a:p>
      </dgm:t>
    </dgm:pt>
    <dgm:pt modelId="{CB998425-77CE-46B2-BF93-F3822560C52D}" type="sibTrans" cxnId="{A2FABF3E-A1F2-4ECC-B09B-C5E4BF3DF38F}">
      <dgm:prSet/>
      <dgm:spPr/>
      <dgm:t>
        <a:bodyPr/>
        <a:lstStyle/>
        <a:p>
          <a:endParaRPr lang="ru-RU"/>
        </a:p>
      </dgm:t>
    </dgm:pt>
    <dgm:pt modelId="{FB13E4AF-C83C-4300-BC17-5839B25123B0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Arial Black" pitchFamily="34" charset="0"/>
            </a:rPr>
            <a:t>Теория организации и организационное проектирование</a:t>
          </a:r>
        </a:p>
        <a:p>
          <a:endParaRPr lang="ru-RU" sz="2100" b="0" dirty="0" smtClean="0">
            <a:latin typeface="Arial" pitchFamily="34" charset="0"/>
            <a:cs typeface="Arial" pitchFamily="34" charset="0"/>
          </a:endParaRPr>
        </a:p>
        <a:p>
          <a:r>
            <a:rPr lang="ru-RU" sz="2100" b="0" dirty="0" smtClean="0">
              <a:latin typeface="Arial" pitchFamily="34" charset="0"/>
              <a:cs typeface="Arial" pitchFamily="34" charset="0"/>
            </a:rPr>
            <a:t>доцент </a:t>
          </a:r>
          <a:r>
            <a:rPr lang="ru-RU" sz="2100" b="0" dirty="0" err="1" smtClean="0">
              <a:latin typeface="Arial" pitchFamily="34" charset="0"/>
              <a:cs typeface="Arial" pitchFamily="34" charset="0"/>
            </a:rPr>
            <a:t>Закарян</a:t>
          </a:r>
          <a:r>
            <a:rPr lang="ru-RU" sz="2100" b="0" dirty="0" smtClean="0">
              <a:latin typeface="Arial" pitchFamily="34" charset="0"/>
              <a:cs typeface="Arial" pitchFamily="34" charset="0"/>
            </a:rPr>
            <a:t> М.Р.</a:t>
          </a:r>
          <a:endParaRPr lang="ru-RU" sz="2100" b="0" dirty="0">
            <a:latin typeface="Arial" pitchFamily="34" charset="0"/>
            <a:cs typeface="Arial" pitchFamily="34" charset="0"/>
          </a:endParaRPr>
        </a:p>
      </dgm:t>
    </dgm:pt>
    <dgm:pt modelId="{7044A80F-96B3-4EC5-B30A-89E428CEE181}" type="parTrans" cxnId="{0A27AF00-1A36-4334-821F-8E1340DC1F9A}">
      <dgm:prSet/>
      <dgm:spPr/>
      <dgm:t>
        <a:bodyPr/>
        <a:lstStyle/>
        <a:p>
          <a:endParaRPr lang="ru-RU"/>
        </a:p>
      </dgm:t>
    </dgm:pt>
    <dgm:pt modelId="{3177ED3B-AB34-402F-99DC-55E456DC1BF2}" type="sibTrans" cxnId="{0A27AF00-1A36-4334-821F-8E1340DC1F9A}">
      <dgm:prSet/>
      <dgm:spPr/>
      <dgm:t>
        <a:bodyPr/>
        <a:lstStyle/>
        <a:p>
          <a:endParaRPr lang="ru-RU"/>
        </a:p>
      </dgm:t>
    </dgm:pt>
    <dgm:pt modelId="{78178B5A-01C3-4D43-AF3E-102CCDDB61D9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 anchor="t"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latin typeface="Arial Black" pitchFamily="34" charset="0"/>
            </a:rPr>
            <a:t> Стратегический анализ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dirty="0" smtClean="0">
            <a:latin typeface="Arial" pitchFamily="34" charset="0"/>
            <a:cs typeface="Arial" pitchFamily="34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dirty="0" smtClean="0">
            <a:latin typeface="Arial" pitchFamily="34" charset="0"/>
            <a:cs typeface="Arial" pitchFamily="34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latin typeface="Arial" pitchFamily="34" charset="0"/>
              <a:cs typeface="Arial" pitchFamily="34" charset="0"/>
            </a:rPr>
            <a:t>профессор </a:t>
          </a:r>
          <a:r>
            <a:rPr lang="ru-RU" sz="2000" dirty="0" err="1" smtClean="0">
              <a:latin typeface="Arial" pitchFamily="34" charset="0"/>
              <a:cs typeface="Arial" pitchFamily="34" charset="0"/>
            </a:rPr>
            <a:t>Луценко</a:t>
          </a:r>
          <a:r>
            <a:rPr lang="ru-RU" sz="2000" dirty="0" smtClean="0">
              <a:latin typeface="Arial" pitchFamily="34" charset="0"/>
              <a:cs typeface="Arial" pitchFamily="34" charset="0"/>
            </a:rPr>
            <a:t> Е.В.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47B68EB8-39F4-47E3-B0A4-9D1AFB703E15}" type="parTrans" cxnId="{ACD0D442-D163-4A75-87E7-F8E7F0E4E627}">
      <dgm:prSet/>
      <dgm:spPr/>
      <dgm:t>
        <a:bodyPr/>
        <a:lstStyle/>
        <a:p>
          <a:endParaRPr lang="ru-RU"/>
        </a:p>
      </dgm:t>
    </dgm:pt>
    <dgm:pt modelId="{177D19FE-76F8-4C43-8E4C-A8FBC1F6487F}" type="sibTrans" cxnId="{ACD0D442-D163-4A75-87E7-F8E7F0E4E627}">
      <dgm:prSet/>
      <dgm:spPr/>
      <dgm:t>
        <a:bodyPr/>
        <a:lstStyle/>
        <a:p>
          <a:endParaRPr lang="ru-RU"/>
        </a:p>
      </dgm:t>
    </dgm:pt>
    <dgm:pt modelId="{DC2011A0-7C23-45F6-A548-C8FB513C9415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Arial Black" pitchFamily="34" charset="0"/>
            </a:rPr>
            <a:t>Корпоративные финансы</a:t>
          </a:r>
        </a:p>
        <a:p>
          <a:r>
            <a:rPr lang="ru-RU" sz="2000" spc="-100" baseline="0" dirty="0" smtClean="0">
              <a:latin typeface="Arial" pitchFamily="34" charset="0"/>
              <a:cs typeface="Arial" pitchFamily="34" charset="0"/>
            </a:rPr>
            <a:t>профессор</a:t>
          </a:r>
          <a:r>
            <a:rPr lang="ru-RU" sz="2000" spc="-100" dirty="0" smtClean="0">
              <a:latin typeface="Arial" pitchFamily="34" charset="0"/>
              <a:cs typeface="Arial" pitchFamily="34" charset="0"/>
            </a:rPr>
            <a:t> Ермоленко </a:t>
          </a:r>
          <a:r>
            <a:rPr lang="ru-RU" sz="2000" spc="-100" baseline="0" dirty="0" smtClean="0">
              <a:latin typeface="Arial" pitchFamily="34" charset="0"/>
              <a:cs typeface="Arial" pitchFamily="34" charset="0"/>
            </a:rPr>
            <a:t>А.А</a:t>
          </a:r>
          <a:r>
            <a:rPr lang="ru-RU" sz="2300" spc="-100" baseline="0" dirty="0" smtClean="0"/>
            <a:t>.</a:t>
          </a:r>
          <a:endParaRPr lang="ru-RU" sz="2300" spc="-100" baseline="0" dirty="0"/>
        </a:p>
      </dgm:t>
    </dgm:pt>
    <dgm:pt modelId="{422A3DB5-4FC3-48BD-8CA3-6BD21F7D9F40}" type="parTrans" cxnId="{F315A992-FD5A-44A4-9E68-AD9EDD766800}">
      <dgm:prSet/>
      <dgm:spPr/>
      <dgm:t>
        <a:bodyPr/>
        <a:lstStyle/>
        <a:p>
          <a:endParaRPr lang="ru-RU"/>
        </a:p>
      </dgm:t>
    </dgm:pt>
    <dgm:pt modelId="{E6F91A06-FFB0-4E35-82D0-06F2503A7D17}" type="sibTrans" cxnId="{F315A992-FD5A-44A4-9E68-AD9EDD766800}">
      <dgm:prSet/>
      <dgm:spPr/>
      <dgm:t>
        <a:bodyPr/>
        <a:lstStyle/>
        <a:p>
          <a:endParaRPr lang="ru-RU"/>
        </a:p>
      </dgm:t>
    </dgm:pt>
    <dgm:pt modelId="{0F710B93-C7F8-4AB5-897C-42DECC7B7226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Arial Black" pitchFamily="34" charset="0"/>
            </a:rPr>
            <a:t>Управление маркетингом</a:t>
          </a:r>
        </a:p>
        <a:p>
          <a:endParaRPr lang="ru-RU" sz="2100" dirty="0" smtClean="0">
            <a:latin typeface="Arial" pitchFamily="34" charset="0"/>
            <a:cs typeface="Arial" pitchFamily="34" charset="0"/>
          </a:endParaRPr>
        </a:p>
        <a:p>
          <a:r>
            <a:rPr lang="ru-RU" sz="2000" dirty="0" smtClean="0">
              <a:latin typeface="Arial" pitchFamily="34" charset="0"/>
              <a:cs typeface="Arial" pitchFamily="34" charset="0"/>
            </a:rPr>
            <a:t>доцент Ланская Д.В.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44417F73-84E8-4AB0-B109-B0161486CA12}" type="parTrans" cxnId="{A9195A09-EB7D-4CB7-B222-EED9C44AA5D6}">
      <dgm:prSet/>
      <dgm:spPr/>
      <dgm:t>
        <a:bodyPr/>
        <a:lstStyle/>
        <a:p>
          <a:endParaRPr lang="ru-RU"/>
        </a:p>
      </dgm:t>
    </dgm:pt>
    <dgm:pt modelId="{FDF89C4A-AC2B-408B-A65F-21FF62CC5BAD}" type="sibTrans" cxnId="{A9195A09-EB7D-4CB7-B222-EED9C44AA5D6}">
      <dgm:prSet/>
      <dgm:spPr/>
      <dgm:t>
        <a:bodyPr/>
        <a:lstStyle/>
        <a:p>
          <a:endParaRPr lang="ru-RU"/>
        </a:p>
      </dgm:t>
    </dgm:pt>
    <dgm:pt modelId="{BFEEF134-8421-4664-95F2-AC321435E448}" type="pres">
      <dgm:prSet presAssocID="{56E9B733-1385-4D96-AA07-B36FAD797A9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1C7526-1ADD-4C89-90DC-81F09EAC30DD}" type="pres">
      <dgm:prSet presAssocID="{D8082B90-8B36-4426-947F-BE21DA4186A8}" presName="node" presStyleLbl="node1" presStyleIdx="0" presStyleCnt="5" custScaleX="90241" custLinFactNeighborX="-42865" custLinFactNeighborY="-160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BBA0969-F36D-4295-8427-40383FE7D4BB}" type="pres">
      <dgm:prSet presAssocID="{CB998425-77CE-46B2-BF93-F3822560C52D}" presName="sibTrans" presStyleCnt="0"/>
      <dgm:spPr/>
    </dgm:pt>
    <dgm:pt modelId="{234B7CA7-90A3-4698-B218-4E63754FA629}" type="pres">
      <dgm:prSet presAssocID="{FB13E4AF-C83C-4300-BC17-5839B25123B0}" presName="node" presStyleLbl="node1" presStyleIdx="1" presStyleCnt="5" custScaleX="103607" custScaleY="104876" custLinFactY="18825" custLinFactNeighborX="-681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B20677-48E4-4ED4-9465-246D85FB3B84}" type="pres">
      <dgm:prSet presAssocID="{3177ED3B-AB34-402F-99DC-55E456DC1BF2}" presName="sibTrans" presStyleCnt="0"/>
      <dgm:spPr/>
    </dgm:pt>
    <dgm:pt modelId="{35239FF3-2DD9-4521-B59B-9FE956CD3EFF}" type="pres">
      <dgm:prSet presAssocID="{78178B5A-01C3-4D43-AF3E-102CCDDB61D9}" presName="node" presStyleLbl="node1" presStyleIdx="2" presStyleCnt="5" custScaleX="112033" custLinFactNeighborX="-4931" custLinFactNeighborY="-10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D5C8A5E-F31A-4338-804B-A93DFF821B26}" type="pres">
      <dgm:prSet presAssocID="{177D19FE-76F8-4C43-8E4C-A8FBC1F6487F}" presName="sibTrans" presStyleCnt="0"/>
      <dgm:spPr/>
    </dgm:pt>
    <dgm:pt modelId="{F6B0FBAF-A516-4865-850C-CD791A8D53C4}" type="pres">
      <dgm:prSet presAssocID="{DC2011A0-7C23-45F6-A548-C8FB513C9415}" presName="node" presStyleLbl="node1" presStyleIdx="3" presStyleCnt="5" custScaleX="111589" custScaleY="106607" custLinFactX="4524" custLinFactNeighborX="100000" custLinFactNeighborY="-1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CCC3D3-1CCB-4A63-9431-992509FAC8F5}" type="pres">
      <dgm:prSet presAssocID="{E6F91A06-FFB0-4E35-82D0-06F2503A7D17}" presName="sibTrans" presStyleCnt="0"/>
      <dgm:spPr/>
    </dgm:pt>
    <dgm:pt modelId="{7E883410-9739-471C-AE26-72D4C8BAEDF8}" type="pres">
      <dgm:prSet presAssocID="{0F710B93-C7F8-4AB5-897C-42DECC7B7226}" presName="node" presStyleLbl="node1" presStyleIdx="4" presStyleCnt="5" custScaleX="100139" custLinFactY="-21125" custLinFactNeighborX="-71959" custLinFactNeighborY="-10000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ACD0D442-D163-4A75-87E7-F8E7F0E4E627}" srcId="{56E9B733-1385-4D96-AA07-B36FAD797A97}" destId="{78178B5A-01C3-4D43-AF3E-102CCDDB61D9}" srcOrd="2" destOrd="0" parTransId="{47B68EB8-39F4-47E3-B0A4-9D1AFB703E15}" sibTransId="{177D19FE-76F8-4C43-8E4C-A8FBC1F6487F}"/>
    <dgm:cxn modelId="{EAA9BECB-253F-448A-9C03-42D536F433B1}" type="presOf" srcId="{78178B5A-01C3-4D43-AF3E-102CCDDB61D9}" destId="{35239FF3-2DD9-4521-B59B-9FE956CD3EFF}" srcOrd="0" destOrd="0" presId="urn:microsoft.com/office/officeart/2005/8/layout/default#1"/>
    <dgm:cxn modelId="{A14472DD-EE8D-4CEA-8748-49D7747AE63B}" type="presOf" srcId="{D8082B90-8B36-4426-947F-BE21DA4186A8}" destId="{201C7526-1ADD-4C89-90DC-81F09EAC30DD}" srcOrd="0" destOrd="0" presId="urn:microsoft.com/office/officeart/2005/8/layout/default#1"/>
    <dgm:cxn modelId="{F315A992-FD5A-44A4-9E68-AD9EDD766800}" srcId="{56E9B733-1385-4D96-AA07-B36FAD797A97}" destId="{DC2011A0-7C23-45F6-A548-C8FB513C9415}" srcOrd="3" destOrd="0" parTransId="{422A3DB5-4FC3-48BD-8CA3-6BD21F7D9F40}" sibTransId="{E6F91A06-FFB0-4E35-82D0-06F2503A7D17}"/>
    <dgm:cxn modelId="{0A27AF00-1A36-4334-821F-8E1340DC1F9A}" srcId="{56E9B733-1385-4D96-AA07-B36FAD797A97}" destId="{FB13E4AF-C83C-4300-BC17-5839B25123B0}" srcOrd="1" destOrd="0" parTransId="{7044A80F-96B3-4EC5-B30A-89E428CEE181}" sibTransId="{3177ED3B-AB34-402F-99DC-55E456DC1BF2}"/>
    <dgm:cxn modelId="{028DFA99-6864-4561-A201-52BA9B5CFC90}" type="presOf" srcId="{56E9B733-1385-4D96-AA07-B36FAD797A97}" destId="{BFEEF134-8421-4664-95F2-AC321435E448}" srcOrd="0" destOrd="0" presId="urn:microsoft.com/office/officeart/2005/8/layout/default#1"/>
    <dgm:cxn modelId="{AF7037E7-421F-44A9-8E97-C1170C85DD00}" type="presOf" srcId="{DC2011A0-7C23-45F6-A548-C8FB513C9415}" destId="{F6B0FBAF-A516-4865-850C-CD791A8D53C4}" srcOrd="0" destOrd="0" presId="urn:microsoft.com/office/officeart/2005/8/layout/default#1"/>
    <dgm:cxn modelId="{E8B7A8C7-6303-4FF6-9962-7941C2ECFD8B}" type="presOf" srcId="{FB13E4AF-C83C-4300-BC17-5839B25123B0}" destId="{234B7CA7-90A3-4698-B218-4E63754FA629}" srcOrd="0" destOrd="0" presId="urn:microsoft.com/office/officeart/2005/8/layout/default#1"/>
    <dgm:cxn modelId="{A2FABF3E-A1F2-4ECC-B09B-C5E4BF3DF38F}" srcId="{56E9B733-1385-4D96-AA07-B36FAD797A97}" destId="{D8082B90-8B36-4426-947F-BE21DA4186A8}" srcOrd="0" destOrd="0" parTransId="{FFB1024F-4D62-4708-8860-8660D4065B62}" sibTransId="{CB998425-77CE-46B2-BF93-F3822560C52D}"/>
    <dgm:cxn modelId="{BE2FB07E-A6F6-4D24-BB91-5B03FF63E590}" type="presOf" srcId="{0F710B93-C7F8-4AB5-897C-42DECC7B7226}" destId="{7E883410-9739-471C-AE26-72D4C8BAEDF8}" srcOrd="0" destOrd="0" presId="urn:microsoft.com/office/officeart/2005/8/layout/default#1"/>
    <dgm:cxn modelId="{A9195A09-EB7D-4CB7-B222-EED9C44AA5D6}" srcId="{56E9B733-1385-4D96-AA07-B36FAD797A97}" destId="{0F710B93-C7F8-4AB5-897C-42DECC7B7226}" srcOrd="4" destOrd="0" parTransId="{44417F73-84E8-4AB0-B109-B0161486CA12}" sibTransId="{FDF89C4A-AC2B-408B-A65F-21FF62CC5BAD}"/>
    <dgm:cxn modelId="{56BAEC68-2DEB-4D05-BEAB-C35D5FBC09E2}" type="presParOf" srcId="{BFEEF134-8421-4664-95F2-AC321435E448}" destId="{201C7526-1ADD-4C89-90DC-81F09EAC30DD}" srcOrd="0" destOrd="0" presId="urn:microsoft.com/office/officeart/2005/8/layout/default#1"/>
    <dgm:cxn modelId="{387519DC-AB41-455F-8FB9-B17FC7FDC217}" type="presParOf" srcId="{BFEEF134-8421-4664-95F2-AC321435E448}" destId="{4BBA0969-F36D-4295-8427-40383FE7D4BB}" srcOrd="1" destOrd="0" presId="urn:microsoft.com/office/officeart/2005/8/layout/default#1"/>
    <dgm:cxn modelId="{EBD62C75-D1EA-402F-84C5-B84F62E274C8}" type="presParOf" srcId="{BFEEF134-8421-4664-95F2-AC321435E448}" destId="{234B7CA7-90A3-4698-B218-4E63754FA629}" srcOrd="2" destOrd="0" presId="urn:microsoft.com/office/officeart/2005/8/layout/default#1"/>
    <dgm:cxn modelId="{0ED5E8C2-EC6B-46D7-A8CA-2E3A92F1A2E3}" type="presParOf" srcId="{BFEEF134-8421-4664-95F2-AC321435E448}" destId="{F9B20677-48E4-4ED4-9465-246D85FB3B84}" srcOrd="3" destOrd="0" presId="urn:microsoft.com/office/officeart/2005/8/layout/default#1"/>
    <dgm:cxn modelId="{5068AD71-76B6-4CBA-AEDB-08536A5B7389}" type="presParOf" srcId="{BFEEF134-8421-4664-95F2-AC321435E448}" destId="{35239FF3-2DD9-4521-B59B-9FE956CD3EFF}" srcOrd="4" destOrd="0" presId="urn:microsoft.com/office/officeart/2005/8/layout/default#1"/>
    <dgm:cxn modelId="{88215E03-E393-486A-A1C8-D9EB197D1771}" type="presParOf" srcId="{BFEEF134-8421-4664-95F2-AC321435E448}" destId="{9D5C8A5E-F31A-4338-804B-A93DFF821B26}" srcOrd="5" destOrd="0" presId="urn:microsoft.com/office/officeart/2005/8/layout/default#1"/>
    <dgm:cxn modelId="{E31241B4-8C1F-48A5-A425-F651E8614BA8}" type="presParOf" srcId="{BFEEF134-8421-4664-95F2-AC321435E448}" destId="{F6B0FBAF-A516-4865-850C-CD791A8D53C4}" srcOrd="6" destOrd="0" presId="urn:microsoft.com/office/officeart/2005/8/layout/default#1"/>
    <dgm:cxn modelId="{1292F170-EFF6-42CD-92A0-C1F7C2D51B06}" type="presParOf" srcId="{BFEEF134-8421-4664-95F2-AC321435E448}" destId="{90CCC3D3-1CCB-4A63-9431-992509FAC8F5}" srcOrd="7" destOrd="0" presId="urn:microsoft.com/office/officeart/2005/8/layout/default#1"/>
    <dgm:cxn modelId="{C39E87E1-3223-49E2-BA13-0CDC827E1534}" type="presParOf" srcId="{BFEEF134-8421-4664-95F2-AC321435E448}" destId="{7E883410-9739-471C-AE26-72D4C8BAEDF8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BE4C2-968E-4E42-99D5-874F1B0EC234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316EE-7B69-4687-A931-DD43972487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742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316EE-7B69-4687-A931-DD43972487C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814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316EE-7B69-4687-A931-DD43972487C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814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284890-85D2-4D7B-8EF5-15A9C1DB8F42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011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142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422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7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323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677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708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876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222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354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530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622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pPr/>
              <a:t>11/27/2015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493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052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34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769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17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525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991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34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63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4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65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90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hyperlink" Target="http://vk.com/photo-8521244_36622304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kubsu.ru/sites/default/files/news/bez_imeni-1_0.jpg" TargetMode="External"/><Relationship Id="rId5" Type="http://schemas.openxmlformats.org/officeDocument/2006/relationships/image" Target="../media/image39.jpeg"/><Relationship Id="rId10" Type="http://schemas.openxmlformats.org/officeDocument/2006/relationships/image" Target="../media/image42.jpeg"/><Relationship Id="rId4" Type="http://schemas.openxmlformats.org/officeDocument/2006/relationships/hyperlink" Target="http://www.kubsu.ru/sites/default/files/news/logo_alfa-shans_2.jpg" TargetMode="External"/><Relationship Id="rId9" Type="http://schemas.openxmlformats.org/officeDocument/2006/relationships/hyperlink" Target="http://www.kubsu.ru/ru/node/2588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vk.com/photo77307310_36597236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vk.com/photo77307310_365972594" TargetMode="External"/><Relationship Id="rId3" Type="http://schemas.openxmlformats.org/officeDocument/2006/relationships/hyperlink" Target="http://www.kubsu.ru/sites/default/files/news/img_9314.jpg" TargetMode="External"/><Relationship Id="rId7" Type="http://schemas.openxmlformats.org/officeDocument/2006/relationships/image" Target="../media/image5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5.jpeg"/><Relationship Id="rId5" Type="http://schemas.openxmlformats.org/officeDocument/2006/relationships/hyperlink" Target="http://www.kubsu.ru/sites/default/files/news/img_8845.jpg" TargetMode="External"/><Relationship Id="rId10" Type="http://schemas.openxmlformats.org/officeDocument/2006/relationships/hyperlink" Target="http://vk.com/photo77307310_365973118" TargetMode="External"/><Relationship Id="rId4" Type="http://schemas.openxmlformats.org/officeDocument/2006/relationships/image" Target="../media/image51.jpeg"/><Relationship Id="rId9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vk.com/photo77307310_365973964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APA\ФОТО- архив\2014 ФОТО ДЛЯ 10 ЛЕТИЯ\Логотип кафедр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0729" y="653142"/>
            <a:ext cx="4980214" cy="559661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629400" y="3018970"/>
            <a:ext cx="48659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 Black" pitchFamily="34" charset="0"/>
              </a:rPr>
              <a:t>МАГИСТЕРСКИЕ ПРОГРАММЫ </a:t>
            </a:r>
          </a:p>
          <a:p>
            <a:pPr algn="ctr"/>
            <a:r>
              <a:rPr lang="ru-RU" sz="2400" b="1" dirty="0" smtClean="0">
                <a:latin typeface="Arial Black" pitchFamily="34" charset="0"/>
              </a:rPr>
              <a:t>КАФЕДРЫ</a:t>
            </a:r>
          </a:p>
          <a:p>
            <a:pPr algn="ctr"/>
            <a:endParaRPr lang="ru-RU" sz="2400" b="1" dirty="0" smtClean="0">
              <a:latin typeface="Arial Black" pitchFamily="34" charset="0"/>
            </a:endParaRPr>
          </a:p>
          <a:p>
            <a:pPr algn="ctr"/>
            <a:r>
              <a:rPr lang="ru-RU" sz="2400" b="1" dirty="0" smtClean="0">
                <a:latin typeface="Arial Black" pitchFamily="34" charset="0"/>
              </a:rPr>
              <a:t>2016</a:t>
            </a:r>
            <a:endParaRPr lang="ru-RU" sz="2400" b="1" dirty="0">
              <a:latin typeface="Arial Black" pitchFamily="34" charset="0"/>
            </a:endParaRPr>
          </a:p>
        </p:txBody>
      </p:sp>
      <p:pic>
        <p:nvPicPr>
          <p:cNvPr id="4" name="Рисунок 3" descr="http://www.ptrg.ru/medal/images/stories/magistr/200magistrparad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1" y="662213"/>
            <a:ext cx="2128157" cy="2066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ptrg.ru/medal/images/stories/znaki/graduate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436" y="0"/>
            <a:ext cx="1662792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04800"/>
            <a:ext cx="9875520" cy="1356360"/>
          </a:xfrm>
        </p:spPr>
        <p:txBody>
          <a:bodyPr/>
          <a:lstStyle/>
          <a:p>
            <a:r>
              <a:rPr lang="ru-RU" dirty="0" smtClean="0">
                <a:latin typeface="Arial Black" pitchFamily="34" charset="0"/>
              </a:rPr>
              <a:t>Базовые учебные курсы</a:t>
            </a:r>
            <a:endParaRPr lang="ru-RU" dirty="0">
              <a:latin typeface="Arial Black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1838725"/>
              </p:ext>
            </p:extLst>
          </p:nvPr>
        </p:nvGraphicFramePr>
        <p:xfrm>
          <a:off x="487680" y="1365504"/>
          <a:ext cx="11253216" cy="5023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780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" y="335217"/>
            <a:ext cx="6813369" cy="135636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ВАРИАТИВНЫЕ КУРСЫ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3662" y="1867008"/>
            <a:ext cx="31735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ИНФОРМАЦИОННО – ДОКУМЕНТАЦИОННОЕ ОБЕСПЕЧЕНИЕ ДЕЯТЕЛЬНОСТИ ОРГАНИЗАЦИИ </a:t>
            </a:r>
          </a:p>
          <a:p>
            <a:r>
              <a:rPr lang="ru-RU" sz="1600" dirty="0" smtClean="0"/>
              <a:t>Заведующий кафедрой</a:t>
            </a:r>
          </a:p>
          <a:p>
            <a:r>
              <a:rPr lang="ru-RU" sz="1600" dirty="0" smtClean="0"/>
              <a:t>В.В. Ермоленко, </a:t>
            </a:r>
          </a:p>
          <a:p>
            <a:r>
              <a:rPr lang="ru-RU" sz="1600" dirty="0" smtClean="0"/>
              <a:t>д-р  </a:t>
            </a:r>
            <a:r>
              <a:rPr lang="ru-RU" sz="1600" dirty="0" err="1" smtClean="0"/>
              <a:t>экон</a:t>
            </a:r>
            <a:r>
              <a:rPr lang="ru-RU" sz="1600" dirty="0" smtClean="0"/>
              <a:t>. наук, доцент,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8058418" y="2038131"/>
            <a:ext cx="3814251" cy="1569660"/>
            <a:chOff x="7036935" y="4151141"/>
            <a:chExt cx="3971699" cy="1569660"/>
          </a:xfrm>
        </p:grpSpPr>
        <p:sp>
          <p:nvSpPr>
            <p:cNvPr id="8" name="TextBox 7"/>
            <p:cNvSpPr txBox="1"/>
            <p:nvPr/>
          </p:nvSpPr>
          <p:spPr>
            <a:xfrm>
              <a:off x="8295759" y="4151141"/>
              <a:ext cx="27128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ДОКУМЕНТАЦИОННЫЙ МЕНЕДЖМЕНТ</a:t>
              </a:r>
            </a:p>
            <a:p>
              <a:r>
                <a:rPr lang="ru-RU" sz="1600" dirty="0" smtClean="0"/>
                <a:t>Доцент кафедры </a:t>
              </a:r>
            </a:p>
            <a:p>
              <a:r>
                <a:rPr lang="ru-RU" sz="1600" dirty="0" smtClean="0"/>
                <a:t>Д.В. </a:t>
              </a:r>
              <a:r>
                <a:rPr lang="ru-RU" sz="1600" dirty="0" err="1" smtClean="0"/>
                <a:t>Ланская</a:t>
              </a:r>
              <a:r>
                <a:rPr lang="ru-RU" sz="1600" dirty="0" smtClean="0"/>
                <a:t>, </a:t>
              </a:r>
            </a:p>
            <a:p>
              <a:r>
                <a:rPr lang="ru-RU" sz="1600" dirty="0" smtClean="0"/>
                <a:t>канд. </a:t>
              </a:r>
              <a:r>
                <a:rPr lang="ru-RU" sz="1600" dirty="0" err="1" smtClean="0"/>
                <a:t>экон</a:t>
              </a:r>
              <a:r>
                <a:rPr lang="ru-RU" sz="1600" dirty="0" smtClean="0"/>
                <a:t>. наук </a:t>
              </a:r>
              <a:br>
                <a:rPr lang="ru-RU" sz="1600" dirty="0" smtClean="0"/>
              </a:br>
              <a:endParaRPr lang="ru-RU" sz="1600" dirty="0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36935" y="4151141"/>
              <a:ext cx="1147061" cy="1386787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4156471" y="4335484"/>
            <a:ext cx="3762885" cy="1815882"/>
            <a:chOff x="5227319" y="1663237"/>
            <a:chExt cx="3899543" cy="1594378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319" y="1749305"/>
              <a:ext cx="1134513" cy="139752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61831" y="1663237"/>
              <a:ext cx="2765031" cy="1594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МЕТОДОЛОГИЯ ОРГАНИЗАЦИОННОГО ПРОЕКТИРОВАНИЯ СИСТЕМ УПРАВЛЕНИЯ</a:t>
              </a:r>
            </a:p>
            <a:p>
              <a:r>
                <a:rPr lang="ru-RU" sz="1600" dirty="0" smtClean="0"/>
                <a:t>Доцент кафедры </a:t>
              </a:r>
            </a:p>
            <a:p>
              <a:r>
                <a:rPr lang="ru-RU" sz="1600" dirty="0" smtClean="0"/>
                <a:t>М.Р. </a:t>
              </a:r>
              <a:r>
                <a:rPr lang="ru-RU" sz="1600" dirty="0" err="1" smtClean="0"/>
                <a:t>Закарян</a:t>
              </a:r>
              <a:r>
                <a:rPr lang="ru-RU" sz="1600" dirty="0" smtClean="0"/>
                <a:t>, </a:t>
              </a:r>
            </a:p>
            <a:p>
              <a:r>
                <a:rPr lang="ru-RU" sz="1600" dirty="0" smtClean="0"/>
                <a:t>канд. </a:t>
              </a:r>
              <a:r>
                <a:rPr lang="ru-RU" sz="1600" dirty="0" err="1" smtClean="0"/>
                <a:t>техн</a:t>
              </a:r>
              <a:r>
                <a:rPr lang="ru-RU" sz="1600" dirty="0" smtClean="0"/>
                <a:t>. наук, доцент</a:t>
              </a:r>
              <a:endParaRPr lang="ru-RU" sz="16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964386" y="4408714"/>
            <a:ext cx="30104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СИСТЕМА ПОКАЗАТЕЛЕЙ ОЦЕНКИ ДЕЯТЕЛЬНОСТИ СЛУЖБЫ ДОУ</a:t>
            </a:r>
          </a:p>
          <a:p>
            <a:r>
              <a:rPr lang="ru-RU" sz="1600" dirty="0" smtClean="0"/>
              <a:t>Профессор кафедры </a:t>
            </a:r>
          </a:p>
          <a:p>
            <a:r>
              <a:rPr lang="ru-RU" sz="1600" dirty="0" smtClean="0"/>
              <a:t>Е.Н. Клочко, </a:t>
            </a:r>
          </a:p>
          <a:p>
            <a:pPr>
              <a:tabLst>
                <a:tab pos="2057400" algn="l"/>
              </a:tabLst>
            </a:pPr>
            <a:r>
              <a:rPr lang="ru-RU" sz="1600" dirty="0" smtClean="0"/>
              <a:t>д-р. </a:t>
            </a:r>
            <a:r>
              <a:rPr lang="ru-RU" sz="1600" dirty="0" err="1" smtClean="0"/>
              <a:t>экон</a:t>
            </a:r>
            <a:r>
              <a:rPr lang="ru-RU" sz="1600" dirty="0" smtClean="0"/>
              <a:t>. наук, доцент</a:t>
            </a:r>
            <a:endParaRPr lang="ru-RU" sz="1600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290287" y="4349782"/>
            <a:ext cx="4332931" cy="1593822"/>
            <a:chOff x="512661" y="4160381"/>
            <a:chExt cx="4332931" cy="1380479"/>
          </a:xfrm>
        </p:grpSpPr>
        <p:sp>
          <p:nvSpPr>
            <p:cNvPr id="6" name="TextBox 5"/>
            <p:cNvSpPr txBox="1"/>
            <p:nvPr/>
          </p:nvSpPr>
          <p:spPr>
            <a:xfrm>
              <a:off x="1672086" y="4160381"/>
              <a:ext cx="3173506" cy="1359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СИСТЕМЫ ЭЛЕКТРОННОГО ДОКУМЕНТООБОРОТА КОРПОРАЦИИ</a:t>
              </a:r>
            </a:p>
            <a:p>
              <a:r>
                <a:rPr lang="ru-RU" sz="1600" dirty="0" smtClean="0"/>
                <a:t>Доцент кафедры </a:t>
              </a:r>
            </a:p>
            <a:p>
              <a:r>
                <a:rPr lang="ru-RU" sz="1600" dirty="0" smtClean="0"/>
                <a:t>А.П. Савченко, </a:t>
              </a:r>
            </a:p>
            <a:p>
              <a:r>
                <a:rPr lang="ru-RU" sz="1600" dirty="0" smtClean="0"/>
                <a:t>канд. физ.-мат. наук, доцент</a:t>
              </a:r>
              <a:endParaRPr lang="ru-RU" sz="1600" dirty="0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661" y="4160381"/>
              <a:ext cx="1157514" cy="1380479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4016829" y="1894114"/>
            <a:ext cx="4079421" cy="1569660"/>
            <a:chOff x="4254771" y="4335183"/>
            <a:chExt cx="3865353" cy="1418771"/>
          </a:xfrm>
        </p:grpSpPr>
        <p:sp>
          <p:nvSpPr>
            <p:cNvPr id="9" name="TextBox 8"/>
            <p:cNvSpPr txBox="1"/>
            <p:nvPr/>
          </p:nvSpPr>
          <p:spPr>
            <a:xfrm>
              <a:off x="5295299" y="4335183"/>
              <a:ext cx="2824825" cy="1418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ДОКУМЕНТАЦИОННОЕ ОБЕСПЕЧЕНИЕ СИСТЕМЫ МЕНЕДЖМЕНТА КАЧЕСТВА</a:t>
              </a:r>
            </a:p>
            <a:p>
              <a:r>
                <a:rPr lang="ru-RU" sz="1600" dirty="0" smtClean="0"/>
                <a:t>Доцент  кафедры    </a:t>
              </a:r>
            </a:p>
            <a:p>
              <a:r>
                <a:rPr lang="ru-RU" sz="1600" dirty="0" smtClean="0"/>
                <a:t>М.А. Мирошниченко, </a:t>
              </a:r>
            </a:p>
            <a:p>
              <a:r>
                <a:rPr lang="ru-RU" sz="1600" dirty="0" smtClean="0"/>
                <a:t>канд. </a:t>
              </a:r>
              <a:r>
                <a:rPr lang="ru-RU" sz="1600" dirty="0" err="1" smtClean="0"/>
                <a:t>экон</a:t>
              </a:r>
              <a:r>
                <a:rPr lang="ru-RU" sz="1600" dirty="0" smtClean="0"/>
                <a:t>. наук, доцент</a:t>
              </a:r>
              <a:endParaRPr lang="ru-RU" sz="1600" dirty="0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54771" y="4342192"/>
              <a:ext cx="1040528" cy="1384220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4006043" y="61722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…и другие</a:t>
            </a:r>
            <a:endParaRPr lang="ru-RU" b="1" dirty="0"/>
          </a:p>
        </p:txBody>
      </p:sp>
      <p:pic>
        <p:nvPicPr>
          <p:cNvPr id="2050" name="Picture 2" descr="D:\PAPA\ФОТО- архив\2015 Фото конференции\Администрация г. Краснодара - апрель 2015\DSC_3338.JPG"/>
          <p:cNvPicPr>
            <a:picLocks noChangeAspect="1" noChangeArrowheads="1"/>
          </p:cNvPicPr>
          <p:nvPr/>
        </p:nvPicPr>
        <p:blipFill>
          <a:blip r:embed="rId6" cstate="print"/>
          <a:srcRect l="20293" t="23393" r="30807" b="34292"/>
          <a:stretch>
            <a:fillRect/>
          </a:stretch>
        </p:blipFill>
        <p:spPr bwMode="auto">
          <a:xfrm>
            <a:off x="304801" y="1944914"/>
            <a:ext cx="1451428" cy="1785257"/>
          </a:xfrm>
          <a:prstGeom prst="rect">
            <a:avLst/>
          </a:prstGeom>
          <a:noFill/>
        </p:spPr>
      </p:pic>
      <p:pic>
        <p:nvPicPr>
          <p:cNvPr id="20" name="Picture 3" descr="D:\PAPA\ФОТО- архив\2013 ГОСЫ озо\DSC_7732.JPG"/>
          <p:cNvPicPr>
            <a:picLocks noChangeAspect="1" noChangeArrowheads="1"/>
          </p:cNvPicPr>
          <p:nvPr/>
        </p:nvPicPr>
        <p:blipFill>
          <a:blip r:embed="rId7" cstate="print">
            <a:lum bright="-20000"/>
          </a:blip>
          <a:srcRect l="46614" t="42751" r="46049" b="35450"/>
          <a:stretch>
            <a:fillRect/>
          </a:stretch>
        </p:blipFill>
        <p:spPr bwMode="auto">
          <a:xfrm>
            <a:off x="7895772" y="4426858"/>
            <a:ext cx="899886" cy="1349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452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6.googleusercontent.com/-xHVcJ9LoZXI/U0vCVb-5SJI/AAAAAAAAB7s/MBoCF93Y9aw/w1329-h886-no/P10704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8149" y="303872"/>
            <a:ext cx="7686675" cy="62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23850"/>
            <a:ext cx="6177643" cy="101509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Места прохождения практики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699" y="1600200"/>
            <a:ext cx="11274951" cy="4819650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latin typeface="Arial Black" pitchFamily="34" charset="0"/>
              </a:rPr>
              <a:t>Управление делопроизводства администрация Краснодарского края;</a:t>
            </a:r>
          </a:p>
          <a:p>
            <a:r>
              <a:rPr lang="ru-RU" dirty="0">
                <a:latin typeface="Arial Black" pitchFamily="34" charset="0"/>
              </a:rPr>
              <a:t>Управление делами Законодательного собрания Краснодарского края (отделы делопроизводства и протокола</a:t>
            </a:r>
            <a:r>
              <a:rPr lang="ru-RU" dirty="0" smtClean="0">
                <a:latin typeface="Arial Black" pitchFamily="34" charset="0"/>
              </a:rPr>
              <a:t>);</a:t>
            </a:r>
          </a:p>
          <a:p>
            <a:r>
              <a:rPr lang="ru-RU" dirty="0" smtClean="0">
                <a:latin typeface="Arial Black" pitchFamily="34" charset="0"/>
              </a:rPr>
              <a:t>Информационно – аналитическое управление ЗСК;</a:t>
            </a:r>
            <a:endParaRPr lang="ru-RU" dirty="0">
              <a:latin typeface="Arial Black" pitchFamily="34" charset="0"/>
            </a:endParaRPr>
          </a:p>
          <a:p>
            <a:r>
              <a:rPr lang="ru-RU" dirty="0" smtClean="0">
                <a:latin typeface="Arial Black" pitchFamily="34" charset="0"/>
              </a:rPr>
              <a:t>Государственный </a:t>
            </a:r>
            <a:r>
              <a:rPr lang="ru-RU" dirty="0">
                <a:latin typeface="Arial Black" pitchFamily="34" charset="0"/>
              </a:rPr>
              <a:t>архив по личному составу по Краснодарскому краю;</a:t>
            </a:r>
          </a:p>
          <a:p>
            <a:r>
              <a:rPr lang="ru-RU" dirty="0">
                <a:latin typeface="Arial Black" pitchFamily="34" charset="0"/>
              </a:rPr>
              <a:t>Архивный отдел управления делами администрации МО «г. Краснодар»;</a:t>
            </a:r>
          </a:p>
          <a:p>
            <a:r>
              <a:rPr lang="ru-RU" dirty="0" smtClean="0">
                <a:latin typeface="Arial Black" pitchFamily="34" charset="0"/>
              </a:rPr>
              <a:t>ООО </a:t>
            </a:r>
            <a:r>
              <a:rPr lang="ru-RU" dirty="0">
                <a:latin typeface="Arial Black" pitchFamily="34" charset="0"/>
              </a:rPr>
              <a:t>«</a:t>
            </a:r>
            <a:r>
              <a:rPr lang="ru-RU" dirty="0" smtClean="0">
                <a:latin typeface="Arial Black" pitchFamily="34" charset="0"/>
              </a:rPr>
              <a:t>Информационный  центр </a:t>
            </a:r>
            <a:r>
              <a:rPr lang="ru-RU" dirty="0">
                <a:latin typeface="Arial Black" pitchFamily="34" charset="0"/>
              </a:rPr>
              <a:t>Консультант»;</a:t>
            </a:r>
          </a:p>
          <a:p>
            <a:r>
              <a:rPr lang="ru-RU" dirty="0" err="1" smtClean="0">
                <a:latin typeface="Arial Black" pitchFamily="34" charset="0"/>
              </a:rPr>
              <a:t>ОАО</a:t>
            </a:r>
            <a:r>
              <a:rPr lang="ru-RU" dirty="0" smtClean="0">
                <a:latin typeface="Arial Black" pitchFamily="34" charset="0"/>
              </a:rPr>
              <a:t> </a:t>
            </a:r>
            <a:r>
              <a:rPr lang="ru-RU" dirty="0">
                <a:latin typeface="Arial Black" pitchFamily="34" charset="0"/>
              </a:rPr>
              <a:t>энергетики и электрификации Кубани </a:t>
            </a: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>«</a:t>
            </a:r>
            <a:r>
              <a:rPr lang="ru-RU" dirty="0">
                <a:latin typeface="Arial Black" pitchFamily="34" charset="0"/>
              </a:rPr>
              <a:t>Кубаньэнерго» (департамент управления персоналом и организационного проектирования):</a:t>
            </a:r>
          </a:p>
          <a:p>
            <a:r>
              <a:rPr lang="ru-RU" dirty="0">
                <a:latin typeface="Arial Black" pitchFamily="34" charset="0"/>
              </a:rPr>
              <a:t>Инспекция по труду Краснодарского края;</a:t>
            </a:r>
          </a:p>
          <a:p>
            <a:r>
              <a:rPr lang="ru-RU" dirty="0">
                <a:latin typeface="Arial Black" pitchFamily="34" charset="0"/>
              </a:rPr>
              <a:t>Департамент молодежной политики администрации МО </a:t>
            </a:r>
            <a:r>
              <a:rPr lang="ru-RU" dirty="0" smtClean="0">
                <a:latin typeface="Arial Black" pitchFamily="34" charset="0"/>
              </a:rPr>
              <a:t>г</a:t>
            </a:r>
            <a:r>
              <a:rPr lang="ru-RU" dirty="0">
                <a:latin typeface="Arial Black" pitchFamily="34" charset="0"/>
              </a:rPr>
              <a:t>. </a:t>
            </a:r>
            <a:r>
              <a:rPr lang="ru-RU" dirty="0" smtClean="0">
                <a:latin typeface="Arial Black" pitchFamily="34" charset="0"/>
              </a:rPr>
              <a:t>Краснодар;</a:t>
            </a:r>
          </a:p>
          <a:p>
            <a:r>
              <a:rPr lang="ru-RU" dirty="0" smtClean="0">
                <a:latin typeface="Arial Black" pitchFamily="34" charset="0"/>
              </a:rPr>
              <a:t>Публичное акционерное общество «</a:t>
            </a:r>
            <a:r>
              <a:rPr lang="ru-RU" dirty="0" err="1" smtClean="0">
                <a:latin typeface="Arial Black" pitchFamily="34" charset="0"/>
              </a:rPr>
              <a:t>Тандер</a:t>
            </a:r>
            <a:r>
              <a:rPr lang="ru-RU" dirty="0" smtClean="0">
                <a:latin typeface="Arial Black" pitchFamily="34" charset="0"/>
              </a:rPr>
              <a:t>» ;</a:t>
            </a:r>
          </a:p>
          <a:p>
            <a:r>
              <a:rPr lang="ru-RU" dirty="0" smtClean="0">
                <a:latin typeface="Arial Black" pitchFamily="34" charset="0"/>
              </a:rPr>
              <a:t>Кубанский государственный университет и </a:t>
            </a:r>
            <a:r>
              <a:rPr lang="ru-RU" dirty="0">
                <a:latin typeface="Arial Black" pitchFamily="34" charset="0"/>
              </a:rPr>
              <a:t>др</a:t>
            </a:r>
            <a:r>
              <a:rPr lang="ru-RU" dirty="0" smtClean="0">
                <a:latin typeface="Arial Black" pitchFamily="34" charset="0"/>
              </a:rPr>
              <a:t>.</a:t>
            </a:r>
            <a:endParaRPr lang="ru-RU" dirty="0">
              <a:latin typeface="Arial Black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82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725" y="314325"/>
            <a:ext cx="7207704" cy="100828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dirty="0">
                <a:latin typeface="Arial Black" pitchFamily="34" charset="0"/>
              </a:rPr>
              <a:t>Примерная тематика научно-исследовательской </a:t>
            </a:r>
            <a:r>
              <a:rPr lang="ru-RU" sz="2400" dirty="0" smtClean="0">
                <a:latin typeface="Arial Black" pitchFamily="34" charset="0"/>
              </a:rPr>
              <a:t>работы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1010" y="1842134"/>
            <a:ext cx="10797540" cy="4368165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 smtClean="0">
                <a:latin typeface="Arial Black" pitchFamily="34" charset="0"/>
              </a:rPr>
              <a:t>информационно-документационное и инфраструктурное обеспечение деятельности регионального органа законодательной власти; </a:t>
            </a:r>
            <a:endParaRPr lang="ru-RU" dirty="0">
              <a:latin typeface="Arial Black" pitchFamily="34" charset="0"/>
            </a:endParaRPr>
          </a:p>
          <a:p>
            <a:pPr algn="just"/>
            <a:r>
              <a:rPr lang="ru-RU" dirty="0" smtClean="0">
                <a:latin typeface="Arial Black" pitchFamily="34" charset="0"/>
              </a:rPr>
              <a:t>информационно-методический </a:t>
            </a:r>
            <a:r>
              <a:rPr lang="ru-RU" dirty="0">
                <a:latin typeface="Arial Black" pitchFamily="34" charset="0"/>
              </a:rPr>
              <a:t>комплекс формирования структуры компании </a:t>
            </a:r>
            <a:r>
              <a:rPr lang="ru-RU" dirty="0" smtClean="0">
                <a:latin typeface="Arial Black" pitchFamily="34" charset="0"/>
              </a:rPr>
              <a:t>(</a:t>
            </a:r>
            <a:r>
              <a:rPr lang="ru-RU" dirty="0">
                <a:latin typeface="Arial Black" pitchFamily="34" charset="0"/>
              </a:rPr>
              <a:t>на примере </a:t>
            </a:r>
            <a:r>
              <a:rPr lang="ru-RU" dirty="0" smtClean="0">
                <a:latin typeface="Arial Black" pitchFamily="34" charset="0"/>
              </a:rPr>
              <a:t>конкретной компании); </a:t>
            </a:r>
            <a:endParaRPr lang="ru-RU" dirty="0">
              <a:latin typeface="Arial Black" pitchFamily="34" charset="0"/>
            </a:endParaRPr>
          </a:p>
          <a:p>
            <a:pPr algn="just"/>
            <a:r>
              <a:rPr lang="ru-RU" dirty="0" smtClean="0">
                <a:latin typeface="Arial Black" pitchFamily="34" charset="0"/>
              </a:rPr>
              <a:t>информационные </a:t>
            </a:r>
            <a:r>
              <a:rPr lang="ru-RU" dirty="0">
                <a:latin typeface="Arial Black" pitchFamily="34" charset="0"/>
              </a:rPr>
              <a:t>технологии и электронный документооборот в организационном проектировании систем управления </a:t>
            </a:r>
            <a:r>
              <a:rPr lang="ru-RU" dirty="0" smtClean="0">
                <a:latin typeface="Arial Black" pitchFamily="34" charset="0"/>
              </a:rPr>
              <a:t>(на примере конкретной публичной корпорации).</a:t>
            </a:r>
          </a:p>
          <a:p>
            <a:pPr algn="just"/>
            <a:r>
              <a:rPr lang="ru-RU" dirty="0">
                <a:latin typeface="Arial Black" pitchFamily="34" charset="0"/>
              </a:rPr>
              <a:t>проектирование подсистемы управления знаниями </a:t>
            </a:r>
            <a:r>
              <a:rPr lang="ru-RU" dirty="0" smtClean="0">
                <a:latin typeface="Arial Black" pitchFamily="34" charset="0"/>
              </a:rPr>
              <a:t>высокотехнологичной </a:t>
            </a:r>
            <a:r>
              <a:rPr lang="ru-RU" dirty="0">
                <a:latin typeface="Arial Black" pitchFamily="34" charset="0"/>
              </a:rPr>
              <a:t>компании </a:t>
            </a:r>
            <a:r>
              <a:rPr lang="ru-RU" dirty="0" smtClean="0">
                <a:latin typeface="Arial Black" pitchFamily="34" charset="0"/>
              </a:rPr>
              <a:t>(на примере конкретной компании);</a:t>
            </a:r>
          </a:p>
          <a:p>
            <a:pPr algn="just"/>
            <a:r>
              <a:rPr lang="ru-RU" dirty="0" smtClean="0">
                <a:latin typeface="Arial Black" pitchFamily="34" charset="0"/>
              </a:rPr>
              <a:t>организационный </a:t>
            </a:r>
            <a:r>
              <a:rPr lang="ru-RU" dirty="0">
                <a:latin typeface="Arial Black" pitchFamily="34" charset="0"/>
              </a:rPr>
              <a:t>проект электронной администрации муниципального образования (на примере конкретного муниципального образования)</a:t>
            </a:r>
          </a:p>
        </p:txBody>
      </p:sp>
    </p:spTree>
    <p:extLst>
      <p:ext uri="{BB962C8B-B14F-4D97-AF65-F5344CB8AC3E}">
        <p14:creationId xmlns:p14="http://schemas.microsoft.com/office/powerpoint/2010/main" val="308736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PAPA\ФОТО- архив\2011 ГАК\DSCN2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8263" y="819150"/>
            <a:ext cx="6973887" cy="521811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59429" y="424543"/>
            <a:ext cx="858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Идет Государственный экзамен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APA\ФОТО- архив\2013 ГОСЫ озо\DSC_77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3243" y="881743"/>
            <a:ext cx="8768443" cy="564968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26671" y="408213"/>
            <a:ext cx="1012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Государственный экзамен по специальности сдан. К выпуску готовы…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PAPA\ФОТО- архив\2014 Апрельская конфенция ФОТО\DSC_04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832757"/>
            <a:ext cx="8147958" cy="574765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87929" y="375557"/>
            <a:ext cx="92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Студенческая научная конференция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PAPA\ФОТО- архив\2014 ФОТО-конференция\DSC_1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529" y="391887"/>
            <a:ext cx="4686300" cy="3690256"/>
          </a:xfrm>
          <a:prstGeom prst="rect">
            <a:avLst/>
          </a:prstGeom>
          <a:noFill/>
        </p:spPr>
      </p:pic>
      <p:pic>
        <p:nvPicPr>
          <p:cNvPr id="2053" name="Picture 5" descr="D:\PAPA\ФОТО- архив\2014 ФОТО-конференция\DSC_1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4086" y="3053443"/>
            <a:ext cx="5274128" cy="31840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6570" y="4327071"/>
            <a:ext cx="5682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Волкова Лида, победитель Всероссийского конкурса студенческих научных работ в номинации «экономика»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3215" y="1828800"/>
            <a:ext cx="5649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Преподаватели и студенты – участники </a:t>
            </a:r>
            <a:r>
              <a:rPr lang="en-US" dirty="0" smtClean="0">
                <a:latin typeface="Arial Black" pitchFamily="34" charset="0"/>
              </a:rPr>
              <a:t>VI </a:t>
            </a:r>
            <a:r>
              <a:rPr lang="ru-RU" dirty="0" smtClean="0">
                <a:latin typeface="Arial Black" pitchFamily="34" charset="0"/>
              </a:rPr>
              <a:t>Международной конференции по экономике знаний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 Black" pitchFamily="34" charset="0"/>
              </a:rPr>
              <a:t>МЕНЕДЖМЕНТ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2. Магистерская программа «Управление фирмой»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18" y="304801"/>
            <a:ext cx="9875520" cy="100148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Основные сведения о программе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336" y="1433896"/>
            <a:ext cx="6978177" cy="501719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45720" indent="0">
              <a:buNone/>
            </a:pPr>
            <a:r>
              <a:rPr lang="ru-RU" b="1" dirty="0" smtClean="0">
                <a:latin typeface="Arial Black" pitchFamily="34" charset="0"/>
              </a:rPr>
              <a:t>Название программ по направлению «Менеджмент»</a:t>
            </a:r>
          </a:p>
          <a:p>
            <a:pPr lvl="1">
              <a:buNone/>
            </a:pPr>
            <a:r>
              <a:rPr lang="ru-RU" sz="2100" dirty="0" smtClean="0"/>
              <a:t>1</a:t>
            </a:r>
            <a:r>
              <a:rPr lang="ru-RU" sz="2100" b="1" dirty="0" smtClean="0"/>
              <a:t>. </a:t>
            </a:r>
            <a:r>
              <a:rPr lang="ru-RU" sz="2100" b="1" dirty="0" err="1" smtClean="0"/>
              <a:t>Контроллинг</a:t>
            </a:r>
            <a:r>
              <a:rPr lang="ru-RU" sz="2100" b="1" dirty="0" smtClean="0"/>
              <a:t> в организации</a:t>
            </a:r>
          </a:p>
          <a:p>
            <a:pPr lvl="1">
              <a:buNone/>
            </a:pPr>
            <a:r>
              <a:rPr lang="ru-RU" sz="2100" b="1" dirty="0" smtClean="0"/>
              <a:t>2. Управление </a:t>
            </a:r>
            <a:r>
              <a:rPr lang="ru-RU" b="1" dirty="0" smtClean="0"/>
              <a:t>фирмой</a:t>
            </a:r>
          </a:p>
          <a:p>
            <a:pPr marL="45720" indent="0">
              <a:buNone/>
            </a:pPr>
            <a:r>
              <a:rPr lang="ru-RU" b="1" dirty="0" smtClean="0">
                <a:latin typeface="Arial Black" pitchFamily="34" charset="0"/>
              </a:rPr>
              <a:t>Форма обучения</a:t>
            </a:r>
          </a:p>
          <a:p>
            <a:pPr lvl="1"/>
            <a:r>
              <a:rPr lang="ru-RU" b="1" dirty="0" smtClean="0"/>
              <a:t>Дневная и заочная, бюджет и договор</a:t>
            </a:r>
          </a:p>
          <a:p>
            <a:pPr marL="45720" indent="0">
              <a:buNone/>
            </a:pPr>
            <a:r>
              <a:rPr lang="ru-RU" b="1" dirty="0" smtClean="0">
                <a:latin typeface="Arial Black" pitchFamily="34" charset="0"/>
              </a:rPr>
              <a:t>Срок обучения </a:t>
            </a:r>
          </a:p>
          <a:p>
            <a:pPr lvl="1"/>
            <a:r>
              <a:rPr lang="ru-RU" b="1" dirty="0" smtClean="0"/>
              <a:t>Очная форма – 2 года; заочная форма – 2,5 года</a:t>
            </a:r>
          </a:p>
          <a:p>
            <a:pPr marL="45720" indent="0">
              <a:buNone/>
            </a:pPr>
            <a:r>
              <a:rPr lang="ru-RU" b="1" dirty="0" smtClean="0">
                <a:latin typeface="Arial Black" pitchFamily="34" charset="0"/>
              </a:rPr>
              <a:t>Квалификация выпускника</a:t>
            </a:r>
          </a:p>
          <a:p>
            <a:pPr lvl="1"/>
            <a:r>
              <a:rPr lang="ru-RU" b="1" dirty="0" smtClean="0"/>
              <a:t>Магистр менеджмента</a:t>
            </a:r>
          </a:p>
          <a:p>
            <a:pPr marL="45720" indent="0">
              <a:buNone/>
            </a:pPr>
            <a:r>
              <a:rPr lang="ru-RU" b="1" dirty="0" smtClean="0">
                <a:latin typeface="Arial Black" pitchFamily="34" charset="0"/>
              </a:rPr>
              <a:t>Стоимость обучения на договорной форме</a:t>
            </a:r>
          </a:p>
          <a:p>
            <a:pPr lvl="1"/>
            <a:r>
              <a:rPr lang="ru-RU" b="1" dirty="0" smtClean="0"/>
              <a:t>90 тыс. руб. на 2015-2016 учебный год</a:t>
            </a:r>
          </a:p>
          <a:p>
            <a:pPr marL="45720" indent="0">
              <a:buNone/>
            </a:pPr>
            <a:r>
              <a:rPr lang="ru-RU" b="1" dirty="0" smtClean="0">
                <a:latin typeface="Arial Black" pitchFamily="34" charset="0"/>
              </a:rPr>
              <a:t>Вступительные испытания</a:t>
            </a:r>
            <a:endParaRPr lang="ru-RU" b="1" dirty="0">
              <a:latin typeface="Arial Black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/>
              <a:t>устный экзамен </a:t>
            </a:r>
            <a:r>
              <a:rPr lang="ru-RU" b="1" dirty="0"/>
              <a:t>по дисциплине </a:t>
            </a:r>
            <a:r>
              <a:rPr lang="ru-RU" b="1" dirty="0" smtClean="0"/>
              <a:t>«Основы менеджмента»</a:t>
            </a:r>
            <a:endParaRPr lang="ru-RU" b="1" dirty="0"/>
          </a:p>
          <a:p>
            <a:pPr marL="45720" indent="0">
              <a:buNone/>
            </a:pPr>
            <a:r>
              <a:rPr lang="ru-RU" b="1" dirty="0" smtClean="0">
                <a:latin typeface="Arial Black" pitchFamily="34" charset="0"/>
              </a:rPr>
              <a:t>Руководители программ:</a:t>
            </a:r>
          </a:p>
          <a:p>
            <a:pPr lvl="1">
              <a:lnSpc>
                <a:spcPct val="120000"/>
              </a:lnSpc>
            </a:pPr>
            <a:r>
              <a:rPr lang="ru-RU" b="1" dirty="0" smtClean="0"/>
              <a:t>Ермоленко Владимир Валентинович, доктор экономических наук, доцент;</a:t>
            </a:r>
          </a:p>
          <a:p>
            <a:pPr lvl="1">
              <a:lnSpc>
                <a:spcPct val="120000"/>
              </a:lnSpc>
            </a:pPr>
            <a:r>
              <a:rPr lang="ru-RU" b="1" dirty="0" smtClean="0"/>
              <a:t>Ланская Дарья Владимировна, кандидат экономических наук, доцент кафедры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33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rea.ru/ru/org/managements/mezhdupr/PublishingImages/grad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457" y="1117600"/>
            <a:ext cx="9608457" cy="4862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04800"/>
            <a:ext cx="9875520" cy="135636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 Black" pitchFamily="34" charset="0"/>
              </a:rPr>
              <a:t>Базовые учебные курсы программы «Управление фирмой»</a:t>
            </a:r>
            <a:endParaRPr lang="ru-RU" sz="3200" dirty="0">
              <a:latin typeface="Arial Black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1838725"/>
              </p:ext>
            </p:extLst>
          </p:nvPr>
        </p:nvGraphicFramePr>
        <p:xfrm>
          <a:off x="487680" y="1365504"/>
          <a:ext cx="11253216" cy="5023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325257" y="4005943"/>
            <a:ext cx="3178629" cy="220617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профессор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Луценко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Е.Н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80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61308" y="2346441"/>
            <a:ext cx="10190166" cy="14766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/>
              <a:t>развитие </a:t>
            </a:r>
            <a:r>
              <a:rPr lang="ru-RU" sz="2400" dirty="0" smtClean="0"/>
              <a:t>у </a:t>
            </a:r>
            <a:r>
              <a:rPr lang="ru-RU" sz="2400" dirty="0"/>
              <a:t>студента </a:t>
            </a:r>
            <a:r>
              <a:rPr lang="ru-RU" sz="2400" dirty="0" smtClean="0"/>
              <a:t>лидерских качеств и компетенций  в области менеджмента для решения проблем  и задач в ходе управления подразделениями в публичной корпорации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34194" y="4613953"/>
            <a:ext cx="9083039" cy="154335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/>
              <a:t>развитие у </a:t>
            </a:r>
            <a:r>
              <a:rPr lang="ru-RU" sz="2400" dirty="0" smtClean="0"/>
              <a:t>студентов системного мышления и  </a:t>
            </a:r>
            <a:r>
              <a:rPr lang="ru-RU" sz="2400" dirty="0"/>
              <a:t>целостной системы профессиональных и общекультурных компетенций в области современного </a:t>
            </a:r>
            <a:r>
              <a:rPr lang="ru-RU" sz="2400" dirty="0" smtClean="0"/>
              <a:t>менеджмента для  работы на должностях управленцев в публичной корпорации или компании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710" y="423050"/>
            <a:ext cx="7939133" cy="135636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Arial Black" pitchFamily="34" charset="0"/>
              </a:rPr>
              <a:t>ЦЕЛИ ПРОГРАММЫ «Управление фирмой»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0710" y="1811258"/>
            <a:ext cx="2325285" cy="640757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Воспитание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029000" y="4069715"/>
            <a:ext cx="2325285" cy="640757"/>
          </a:xfrm>
          <a:prstGeom prst="roundRect">
            <a:avLst/>
          </a:prstGeom>
          <a:solidFill>
            <a:schemeClr val="accent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Обучение</a:t>
            </a:r>
            <a:endParaRPr lang="ru-RU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07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" y="335217"/>
            <a:ext cx="8152311" cy="135636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ВАРИАТИВНЫЕ КУРСЫ </a:t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dirty="0" smtClean="0">
                <a:latin typeface="Arial Black" pitchFamily="34" charset="0"/>
              </a:rPr>
              <a:t>по программе «</a:t>
            </a:r>
            <a:r>
              <a:rPr lang="ru-RU" sz="2400" dirty="0" err="1" smtClean="0">
                <a:latin typeface="Arial Black" pitchFamily="34" charset="0"/>
              </a:rPr>
              <a:t>Контроллинг</a:t>
            </a:r>
            <a:r>
              <a:rPr lang="ru-RU" sz="2400" dirty="0" smtClean="0">
                <a:latin typeface="Arial Black" pitchFamily="34" charset="0"/>
              </a:rPr>
              <a:t> в организации»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3662" y="1867008"/>
            <a:ext cx="31735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ИНФОРМАЦИОННО – ДОКУМЕНТАЦИОННОЕ ОБЕСПЕЧЕНИЕ ДЕЯТЕЛЬНОСТИ ОРГАНИЗАЦИИ </a:t>
            </a:r>
          </a:p>
          <a:p>
            <a:r>
              <a:rPr lang="ru-RU" sz="1600" dirty="0" smtClean="0"/>
              <a:t>В.В. Ермоленко, </a:t>
            </a:r>
          </a:p>
          <a:p>
            <a:r>
              <a:rPr lang="ru-RU" sz="1600" dirty="0" smtClean="0"/>
              <a:t>заведующий кафедрой</a:t>
            </a:r>
          </a:p>
          <a:p>
            <a:r>
              <a:rPr lang="ru-RU" sz="1600" dirty="0" smtClean="0"/>
              <a:t>д-р </a:t>
            </a:r>
            <a:r>
              <a:rPr lang="ru-RU" sz="1600" dirty="0" err="1" smtClean="0"/>
              <a:t>экон</a:t>
            </a:r>
            <a:r>
              <a:rPr lang="ru-RU" sz="1600" dirty="0" smtClean="0"/>
              <a:t>. наук, доцент</a:t>
            </a:r>
          </a:p>
        </p:txBody>
      </p:sp>
      <p:grpSp>
        <p:nvGrpSpPr>
          <p:cNvPr id="4" name="Группа 15"/>
          <p:cNvGrpSpPr/>
          <p:nvPr/>
        </p:nvGrpSpPr>
        <p:grpSpPr>
          <a:xfrm>
            <a:off x="7924800" y="2038131"/>
            <a:ext cx="3947869" cy="1505169"/>
            <a:chOff x="7036935" y="4151141"/>
            <a:chExt cx="3971699" cy="1505169"/>
          </a:xfrm>
        </p:grpSpPr>
        <p:sp>
          <p:nvSpPr>
            <p:cNvPr id="8" name="TextBox 7"/>
            <p:cNvSpPr txBox="1"/>
            <p:nvPr/>
          </p:nvSpPr>
          <p:spPr>
            <a:xfrm>
              <a:off x="8263494" y="4151141"/>
              <a:ext cx="27451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ДОКУМЕНТАЦИОННЫЙ МЕНЕДЖМЕНТ</a:t>
              </a:r>
            </a:p>
            <a:p>
              <a:r>
                <a:rPr lang="ru-RU" sz="1600" dirty="0" smtClean="0"/>
                <a:t>Д.В. </a:t>
              </a:r>
              <a:r>
                <a:rPr lang="ru-RU" sz="1600" dirty="0" err="1" smtClean="0"/>
                <a:t>Ланская</a:t>
              </a:r>
              <a:r>
                <a:rPr lang="ru-RU" sz="1600" dirty="0" smtClean="0"/>
                <a:t>, </a:t>
              </a:r>
            </a:p>
            <a:p>
              <a:r>
                <a:rPr lang="ru-RU" sz="1600" dirty="0" smtClean="0"/>
                <a:t>канд. </a:t>
              </a:r>
              <a:r>
                <a:rPr lang="ru-RU" sz="1600" dirty="0" err="1" smtClean="0"/>
                <a:t>экон</a:t>
              </a:r>
              <a:r>
                <a:rPr lang="ru-RU" sz="1600" dirty="0" smtClean="0"/>
                <a:t>. наук, доцент </a:t>
              </a:r>
              <a:br>
                <a:rPr lang="ru-RU" sz="1600" dirty="0" smtClean="0"/>
              </a:br>
              <a:endParaRPr lang="ru-RU" sz="1600" dirty="0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36935" y="4151141"/>
              <a:ext cx="1182753" cy="1505169"/>
            </a:xfrm>
            <a:prstGeom prst="rect">
              <a:avLst/>
            </a:prstGeom>
          </p:spPr>
        </p:pic>
      </p:grpSp>
      <p:grpSp>
        <p:nvGrpSpPr>
          <p:cNvPr id="7" name="Группа 12"/>
          <p:cNvGrpSpPr/>
          <p:nvPr/>
        </p:nvGrpSpPr>
        <p:grpSpPr>
          <a:xfrm>
            <a:off x="4156471" y="4335484"/>
            <a:ext cx="3762885" cy="1689705"/>
            <a:chOff x="5227319" y="1663237"/>
            <a:chExt cx="3899543" cy="1483592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319" y="1749305"/>
              <a:ext cx="1134513" cy="139752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61831" y="1663237"/>
              <a:ext cx="2765031" cy="1378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МЕТОДОЛОГИЯ ОРГАНИЗАЦИОННОГО ПРОЕКТИРОВАНИЯ СИСТЕМ УПРАВЛЕНИЯ</a:t>
              </a:r>
            </a:p>
            <a:p>
              <a:r>
                <a:rPr lang="ru-RU" sz="1600" dirty="0" smtClean="0"/>
                <a:t>М.Р. </a:t>
              </a:r>
              <a:r>
                <a:rPr lang="ru-RU" sz="1600" dirty="0" err="1" smtClean="0"/>
                <a:t>Закарян</a:t>
              </a:r>
              <a:r>
                <a:rPr lang="ru-RU" sz="1600" dirty="0" smtClean="0"/>
                <a:t>, </a:t>
              </a:r>
            </a:p>
            <a:p>
              <a:r>
                <a:rPr lang="ru-RU" sz="1600" dirty="0" smtClean="0"/>
                <a:t>канд. </a:t>
              </a:r>
              <a:r>
                <a:rPr lang="ru-RU" sz="1600" dirty="0" err="1" smtClean="0"/>
                <a:t>техн</a:t>
              </a:r>
              <a:r>
                <a:rPr lang="ru-RU" sz="1600" dirty="0" smtClean="0"/>
                <a:t>. наук, доцент</a:t>
              </a:r>
              <a:endParaRPr lang="ru-RU" sz="16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964386" y="4408714"/>
            <a:ext cx="3010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СИСТЕМА ПОКАЗАТЕЛЕЙ ОЦЕНКИ ДЕЯТЕЛЬНОСТИ СЛУЖБЫ ДОУ</a:t>
            </a:r>
          </a:p>
          <a:p>
            <a:r>
              <a:rPr lang="ru-RU" sz="1600" dirty="0" smtClean="0"/>
              <a:t>Е.Н. Клочко, </a:t>
            </a:r>
          </a:p>
          <a:p>
            <a:pPr>
              <a:tabLst>
                <a:tab pos="2057400" algn="l"/>
              </a:tabLst>
            </a:pPr>
            <a:r>
              <a:rPr lang="ru-RU" sz="1600" dirty="0" smtClean="0"/>
              <a:t>д-р. </a:t>
            </a:r>
            <a:r>
              <a:rPr lang="ru-RU" sz="1600" dirty="0" err="1" smtClean="0"/>
              <a:t>экон</a:t>
            </a:r>
            <a:r>
              <a:rPr lang="ru-RU" sz="1600" dirty="0" smtClean="0"/>
              <a:t>. наук, доцент</a:t>
            </a:r>
            <a:endParaRPr lang="ru-RU" sz="1600" dirty="0"/>
          </a:p>
        </p:txBody>
      </p:sp>
      <p:grpSp>
        <p:nvGrpSpPr>
          <p:cNvPr id="13" name="Группа 20"/>
          <p:cNvGrpSpPr/>
          <p:nvPr/>
        </p:nvGrpSpPr>
        <p:grpSpPr>
          <a:xfrm>
            <a:off x="374393" y="4349782"/>
            <a:ext cx="4248825" cy="1593822"/>
            <a:chOff x="596767" y="4160381"/>
            <a:chExt cx="4248825" cy="1380479"/>
          </a:xfrm>
        </p:grpSpPr>
        <p:sp>
          <p:nvSpPr>
            <p:cNvPr id="6" name="TextBox 5"/>
            <p:cNvSpPr txBox="1"/>
            <p:nvPr/>
          </p:nvSpPr>
          <p:spPr>
            <a:xfrm>
              <a:off x="1672086" y="4160381"/>
              <a:ext cx="3173506" cy="114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СИСТЕМЫ ЭЛЕКТРОННОГО ДОКУМЕНТООБОРОТА КОРПОРАЦИИ</a:t>
              </a:r>
            </a:p>
            <a:p>
              <a:r>
                <a:rPr lang="ru-RU" sz="1600" dirty="0" smtClean="0"/>
                <a:t>А.П. Савченко, </a:t>
              </a:r>
            </a:p>
            <a:p>
              <a:r>
                <a:rPr lang="ru-RU" sz="1600" dirty="0" smtClean="0"/>
                <a:t>канд. физ.-мат. наук, доцент</a:t>
              </a:r>
              <a:endParaRPr lang="ru-RU" sz="1600" dirty="0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6767" y="4160381"/>
              <a:ext cx="1160493" cy="1380479"/>
            </a:xfrm>
            <a:prstGeom prst="rect">
              <a:avLst/>
            </a:prstGeom>
          </p:spPr>
        </p:pic>
      </p:grpSp>
      <p:grpSp>
        <p:nvGrpSpPr>
          <p:cNvPr id="15" name="Группа 22"/>
          <p:cNvGrpSpPr/>
          <p:nvPr/>
        </p:nvGrpSpPr>
        <p:grpSpPr>
          <a:xfrm>
            <a:off x="4016829" y="1894114"/>
            <a:ext cx="4079421" cy="1539189"/>
            <a:chOff x="4254771" y="4335183"/>
            <a:chExt cx="3865353" cy="1391229"/>
          </a:xfrm>
        </p:grpSpPr>
        <p:sp>
          <p:nvSpPr>
            <p:cNvPr id="9" name="TextBox 8"/>
            <p:cNvSpPr txBox="1"/>
            <p:nvPr/>
          </p:nvSpPr>
          <p:spPr>
            <a:xfrm>
              <a:off x="5295299" y="4335183"/>
              <a:ext cx="2824825" cy="119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ДОКУМЕНТАЦИОННОЕ ОБЕСПЕЧЕНИЕ СИСТЕМЫ МЕНЕДЖМЕНТА КАЧЕСТВА</a:t>
              </a:r>
            </a:p>
            <a:p>
              <a:r>
                <a:rPr lang="ru-RU" sz="1600" dirty="0" smtClean="0"/>
                <a:t>М.А. Мирошниченко, </a:t>
              </a:r>
            </a:p>
            <a:p>
              <a:r>
                <a:rPr lang="ru-RU" sz="1600" dirty="0" smtClean="0"/>
                <a:t>канд. </a:t>
              </a:r>
              <a:r>
                <a:rPr lang="ru-RU" sz="1600" dirty="0" err="1" smtClean="0"/>
                <a:t>экон</a:t>
              </a:r>
              <a:r>
                <a:rPr lang="ru-RU" sz="1600" dirty="0" smtClean="0"/>
                <a:t>. наук, доцент</a:t>
              </a:r>
              <a:endParaRPr lang="ru-RU" sz="1600" dirty="0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54771" y="4342192"/>
              <a:ext cx="1040528" cy="1384220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4006043" y="61722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…и другие</a:t>
            </a:r>
            <a:endParaRPr lang="ru-RU" b="1" dirty="0"/>
          </a:p>
        </p:txBody>
      </p:sp>
      <p:pic>
        <p:nvPicPr>
          <p:cNvPr id="20" name="Picture 2" descr="D:\PAPA\ФОТО- архив\Фото -папа - 2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2857" y="1872344"/>
            <a:ext cx="1335314" cy="1669142"/>
          </a:xfrm>
          <a:prstGeom prst="rect">
            <a:avLst/>
          </a:prstGeom>
          <a:noFill/>
        </p:spPr>
      </p:pic>
      <p:pic>
        <p:nvPicPr>
          <p:cNvPr id="21" name="Picture 3" descr="D:\PAPA\ФОТО- архив\2013 ГОСЫ озо\DSC_7732.JPG"/>
          <p:cNvPicPr>
            <a:picLocks noChangeAspect="1" noChangeArrowheads="1"/>
          </p:cNvPicPr>
          <p:nvPr/>
        </p:nvPicPr>
        <p:blipFill>
          <a:blip r:embed="rId7" cstate="print">
            <a:lum bright="-20000"/>
          </a:blip>
          <a:srcRect l="46614" t="42751" r="46049" b="35450"/>
          <a:stretch>
            <a:fillRect/>
          </a:stretch>
        </p:blipFill>
        <p:spPr bwMode="auto">
          <a:xfrm>
            <a:off x="7707085" y="4325257"/>
            <a:ext cx="1132115" cy="1814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23" name="Picture 3" descr="D:\PAPA\ФОТО- архив\2013 ГОСЫ озо\DSC_7732.JPG"/>
          <p:cNvPicPr>
            <a:picLocks noChangeAspect="1" noChangeArrowheads="1"/>
          </p:cNvPicPr>
          <p:nvPr/>
        </p:nvPicPr>
        <p:blipFill>
          <a:blip r:embed="rId7" cstate="print">
            <a:lum bright="-20000"/>
          </a:blip>
          <a:srcRect l="46614" t="42751" r="46049" b="35450"/>
          <a:stretch>
            <a:fillRect/>
          </a:stretch>
        </p:blipFill>
        <p:spPr bwMode="auto">
          <a:xfrm>
            <a:off x="7859485" y="4477657"/>
            <a:ext cx="1132115" cy="1814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3452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6.googleusercontent.com/-xHVcJ9LoZXI/U0vCVb-5SJI/AAAAAAAAB7s/MBoCF93Y9aw/w1329-h886-no/P10704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8149" y="303872"/>
            <a:ext cx="7686675" cy="62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23850"/>
            <a:ext cx="6177643" cy="101509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Места прохождения практики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699" y="1600200"/>
            <a:ext cx="11274951" cy="481965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 Black" pitchFamily="34" charset="0"/>
              </a:rPr>
              <a:t>ОАО энергетики и электрификации Кубани </a:t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>«</a:t>
            </a:r>
            <a:r>
              <a:rPr lang="ru-RU" dirty="0" err="1" smtClean="0">
                <a:latin typeface="Arial Black" pitchFamily="34" charset="0"/>
              </a:rPr>
              <a:t>Кубаньэнерго</a:t>
            </a:r>
            <a:r>
              <a:rPr lang="ru-RU" dirty="0" smtClean="0">
                <a:latin typeface="Arial Black" pitchFamily="34" charset="0"/>
              </a:rPr>
              <a:t>» (департамент управления персоналом и организационного проектирования):</a:t>
            </a:r>
          </a:p>
          <a:p>
            <a:r>
              <a:rPr lang="ru-RU" dirty="0" smtClean="0">
                <a:latin typeface="Arial Black" pitchFamily="34" charset="0"/>
              </a:rPr>
              <a:t>ООО </a:t>
            </a:r>
            <a:r>
              <a:rPr lang="ru-RU" dirty="0">
                <a:latin typeface="Arial Black" pitchFamily="34" charset="0"/>
              </a:rPr>
              <a:t>«</a:t>
            </a:r>
            <a:r>
              <a:rPr lang="ru-RU" dirty="0" smtClean="0">
                <a:latin typeface="Arial Black" pitchFamily="34" charset="0"/>
              </a:rPr>
              <a:t>Информационный  центр </a:t>
            </a:r>
            <a:r>
              <a:rPr lang="ru-RU" dirty="0">
                <a:latin typeface="Arial Black" pitchFamily="34" charset="0"/>
              </a:rPr>
              <a:t>Консультант»;</a:t>
            </a:r>
          </a:p>
          <a:p>
            <a:r>
              <a:rPr lang="ru-RU" dirty="0" smtClean="0">
                <a:latin typeface="Arial Black" pitchFamily="34" charset="0"/>
              </a:rPr>
              <a:t>Публичное акционерное общество «</a:t>
            </a:r>
            <a:r>
              <a:rPr lang="ru-RU" dirty="0" err="1" smtClean="0">
                <a:latin typeface="Arial Black" pitchFamily="34" charset="0"/>
              </a:rPr>
              <a:t>Тандер</a:t>
            </a:r>
            <a:r>
              <a:rPr lang="ru-RU" dirty="0" smtClean="0">
                <a:latin typeface="Arial Black" pitchFamily="34" charset="0"/>
              </a:rPr>
              <a:t>» ;</a:t>
            </a:r>
          </a:p>
          <a:p>
            <a:r>
              <a:rPr lang="ru-RU" dirty="0" smtClean="0">
                <a:latin typeface="Arial Black" pitchFamily="34" charset="0"/>
              </a:rPr>
              <a:t>Кубанский государственный университет и </a:t>
            </a:r>
            <a:r>
              <a:rPr lang="ru-RU" dirty="0">
                <a:latin typeface="Arial Black" pitchFamily="34" charset="0"/>
              </a:rPr>
              <a:t>др</a:t>
            </a:r>
            <a:r>
              <a:rPr lang="ru-RU" dirty="0" smtClean="0">
                <a:latin typeface="Arial Black" pitchFamily="34" charset="0"/>
              </a:rPr>
              <a:t>.</a:t>
            </a:r>
            <a:endParaRPr lang="ru-RU" dirty="0">
              <a:latin typeface="Arial Black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82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724" y="314325"/>
            <a:ext cx="9085489" cy="100828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Примерная тематика </a:t>
            </a: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магистерских диссертаций 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1010" y="1842134"/>
            <a:ext cx="10797540" cy="4368165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Arial Black" pitchFamily="34" charset="0"/>
              </a:rPr>
              <a:t>управление конкурентными преимуществами организации </a:t>
            </a:r>
            <a:r>
              <a:rPr lang="ru-RU" dirty="0">
                <a:latin typeface="Arial Black" pitchFamily="34" charset="0"/>
              </a:rPr>
              <a:t>(на примере </a:t>
            </a:r>
            <a:r>
              <a:rPr lang="ru-RU" dirty="0" smtClean="0">
                <a:latin typeface="Arial Black" pitchFamily="34" charset="0"/>
              </a:rPr>
              <a:t>конкретной публичной корпорации); </a:t>
            </a:r>
          </a:p>
          <a:p>
            <a:pPr algn="just"/>
            <a:r>
              <a:rPr lang="ru-RU" dirty="0" smtClean="0">
                <a:latin typeface="Arial Black" pitchFamily="34" charset="0"/>
              </a:rPr>
              <a:t>разработка системы стратегий развития организации и инструментов ее реализации  (на примере конкретной публичной корпорации);</a:t>
            </a:r>
          </a:p>
          <a:p>
            <a:pPr algn="just"/>
            <a:r>
              <a:rPr lang="ru-RU" dirty="0" smtClean="0">
                <a:latin typeface="Arial Black" pitchFamily="34" charset="0"/>
              </a:rPr>
              <a:t>исследование целевого рынка и разработка маркетинговой стратегии развития и проекта ее реализации корпорации (на примере конкретной публичной корпорации); </a:t>
            </a:r>
          </a:p>
          <a:p>
            <a:pPr algn="just"/>
            <a:r>
              <a:rPr lang="ru-RU" dirty="0" smtClean="0">
                <a:latin typeface="Arial Black" pitchFamily="34" charset="0"/>
              </a:rPr>
              <a:t>организационно – методический проект развития организации с разработкой сбалансированной системы показателей (на примере конкретной публичной корпорации); </a:t>
            </a:r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36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rial Black" pitchFamily="34" charset="0"/>
              </a:rPr>
              <a:t>МЕНЕДЖМЕНТ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2. Магистерская программа «</a:t>
            </a:r>
            <a:r>
              <a:rPr lang="ru-RU" dirty="0" err="1" smtClean="0">
                <a:solidFill>
                  <a:srgbClr val="FF0000"/>
                </a:solidFill>
                <a:latin typeface="Arial Black" pitchFamily="34" charset="0"/>
              </a:rPr>
              <a:t>Контроллинг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в организации»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04800"/>
            <a:ext cx="9875520" cy="135636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 Black" pitchFamily="34" charset="0"/>
              </a:rPr>
              <a:t>Базовые учебные курсы программы «</a:t>
            </a:r>
            <a:r>
              <a:rPr lang="ru-RU" sz="3200" dirty="0" err="1" smtClean="0">
                <a:latin typeface="Arial Black" pitchFamily="34" charset="0"/>
              </a:rPr>
              <a:t>Контроллинг</a:t>
            </a:r>
            <a:r>
              <a:rPr lang="ru-RU" sz="3200" dirty="0" smtClean="0">
                <a:latin typeface="Arial Black" pitchFamily="34" charset="0"/>
              </a:rPr>
              <a:t> в организации»</a:t>
            </a:r>
            <a:endParaRPr lang="ru-RU" sz="3200" dirty="0">
              <a:latin typeface="Arial Black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1838725"/>
              </p:ext>
            </p:extLst>
          </p:nvPr>
        </p:nvGraphicFramePr>
        <p:xfrm>
          <a:off x="487680" y="1365504"/>
          <a:ext cx="11253216" cy="5023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780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61308" y="2346441"/>
            <a:ext cx="10190166" cy="14766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/>
              <a:t>развитие </a:t>
            </a:r>
            <a:r>
              <a:rPr lang="ru-RU" sz="2400" dirty="0" smtClean="0"/>
              <a:t>у </a:t>
            </a:r>
            <a:r>
              <a:rPr lang="ru-RU" sz="2400" dirty="0"/>
              <a:t>студента </a:t>
            </a:r>
            <a:r>
              <a:rPr lang="ru-RU" sz="2400" dirty="0" smtClean="0"/>
              <a:t>аналитических качеств и компетенций  в области контроллинга  для решения аналитических задач в ходе информационно – аналитической и методической поддержки управленческих решений по проблемам  развития публичной корпорации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34194" y="4613953"/>
            <a:ext cx="9083039" cy="17705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/>
              <a:t>развитие у </a:t>
            </a:r>
            <a:r>
              <a:rPr lang="ru-RU" sz="2400" dirty="0" smtClean="0"/>
              <a:t>студентов системного и аналитического мышления и  </a:t>
            </a:r>
            <a:r>
              <a:rPr lang="ru-RU" sz="2400" dirty="0"/>
              <a:t>целостной системы профессиональных и общекультурных компетенций в области современного </a:t>
            </a:r>
            <a:r>
              <a:rPr lang="ru-RU" sz="2400" dirty="0" smtClean="0"/>
              <a:t>технологий менеджмента для  работы на должностях контроллеров или  аналитиков  в публичной корпорации или компании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710" y="423050"/>
            <a:ext cx="7939133" cy="135636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Arial Black" pitchFamily="34" charset="0"/>
              </a:rPr>
              <a:t>ЦЕЛИ ПРОГРАММЫ «</a:t>
            </a:r>
            <a:r>
              <a:rPr lang="ru-RU" sz="2400" dirty="0" err="1" smtClean="0">
                <a:latin typeface="Arial Black" pitchFamily="34" charset="0"/>
              </a:rPr>
              <a:t>Контроллинг</a:t>
            </a:r>
            <a:r>
              <a:rPr lang="ru-RU" sz="2400" dirty="0" smtClean="0">
                <a:latin typeface="Arial Black" pitchFamily="34" charset="0"/>
              </a:rPr>
              <a:t> в организации»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0710" y="1811258"/>
            <a:ext cx="2325285" cy="640757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Воспитание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029000" y="4069715"/>
            <a:ext cx="2325285" cy="640757"/>
          </a:xfrm>
          <a:prstGeom prst="roundRect">
            <a:avLst/>
          </a:prstGeom>
          <a:solidFill>
            <a:schemeClr val="accent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Обучение</a:t>
            </a:r>
            <a:endParaRPr lang="ru-RU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07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" y="335217"/>
            <a:ext cx="7123611" cy="135636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ВАРИАТИВНЫЕ КУРСЫ</a:t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dirty="0" smtClean="0">
                <a:latin typeface="Arial Black" pitchFamily="34" charset="0"/>
              </a:rPr>
              <a:t>по программе </a:t>
            </a: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«Управление фирмой»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grpSp>
        <p:nvGrpSpPr>
          <p:cNvPr id="3" name="Группа 14"/>
          <p:cNvGrpSpPr/>
          <p:nvPr/>
        </p:nvGrpSpPr>
        <p:grpSpPr>
          <a:xfrm>
            <a:off x="487816" y="1841638"/>
            <a:ext cx="4419352" cy="1419606"/>
            <a:chOff x="487816" y="1841638"/>
            <a:chExt cx="4419352" cy="1419606"/>
          </a:xfrm>
        </p:grpSpPr>
        <p:sp>
          <p:nvSpPr>
            <p:cNvPr id="5" name="TextBox 4"/>
            <p:cNvSpPr txBox="1"/>
            <p:nvPr/>
          </p:nvSpPr>
          <p:spPr>
            <a:xfrm>
              <a:off x="1733662" y="1867008"/>
              <a:ext cx="317350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КОРПОРАТИВНЫЕ </a:t>
              </a:r>
            </a:p>
            <a:p>
              <a:r>
                <a:rPr lang="ru-RU" sz="1600" b="1" dirty="0" smtClean="0"/>
                <a:t>ИНСТИТУТЫ РАЗВИТИЯ</a:t>
              </a:r>
            </a:p>
            <a:p>
              <a:r>
                <a:rPr lang="ru-RU" sz="1600" dirty="0" smtClean="0"/>
                <a:t>Заведующий кафедрой</a:t>
              </a:r>
            </a:p>
            <a:p>
              <a:r>
                <a:rPr lang="ru-RU" sz="1600" dirty="0" smtClean="0"/>
                <a:t>В.В. Ермоленко, </a:t>
              </a:r>
            </a:p>
            <a:p>
              <a:r>
                <a:rPr lang="ru-RU" sz="1600" dirty="0" smtClean="0"/>
                <a:t>д-р </a:t>
              </a:r>
              <a:r>
                <a:rPr lang="ru-RU" sz="1600" dirty="0" err="1" smtClean="0"/>
                <a:t>экон</a:t>
              </a:r>
              <a:r>
                <a:rPr lang="ru-RU" sz="1600" dirty="0" smtClean="0"/>
                <a:t>. наук, доцент,</a:t>
              </a: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2" cstate="print">
              <a:lum brigh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816" y="1841638"/>
              <a:ext cx="1245845" cy="1419606"/>
            </a:xfrm>
            <a:prstGeom prst="rect">
              <a:avLst/>
            </a:prstGeom>
          </p:spPr>
        </p:pic>
      </p:grpSp>
      <p:grpSp>
        <p:nvGrpSpPr>
          <p:cNvPr id="4" name="Группа 15"/>
          <p:cNvGrpSpPr/>
          <p:nvPr/>
        </p:nvGrpSpPr>
        <p:grpSpPr>
          <a:xfrm>
            <a:off x="8058418" y="1796145"/>
            <a:ext cx="3814251" cy="1811647"/>
            <a:chOff x="7036935" y="4151141"/>
            <a:chExt cx="3971699" cy="1569660"/>
          </a:xfrm>
        </p:grpSpPr>
        <p:sp>
          <p:nvSpPr>
            <p:cNvPr id="8" name="TextBox 7"/>
            <p:cNvSpPr txBox="1"/>
            <p:nvPr/>
          </p:nvSpPr>
          <p:spPr>
            <a:xfrm>
              <a:off x="8295759" y="4151141"/>
              <a:ext cx="27128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УПРАВЛЕНИЕ МАРКЕТИНГОМ</a:t>
              </a:r>
            </a:p>
            <a:p>
              <a:r>
                <a:rPr lang="ru-RU" sz="1600" dirty="0" smtClean="0"/>
                <a:t>Доцент кафедры </a:t>
              </a:r>
            </a:p>
            <a:p>
              <a:r>
                <a:rPr lang="ru-RU" sz="1600" dirty="0" smtClean="0"/>
                <a:t>Д.В. </a:t>
              </a:r>
              <a:r>
                <a:rPr lang="ru-RU" sz="1600" dirty="0" err="1" smtClean="0"/>
                <a:t>Ланская</a:t>
              </a:r>
              <a:r>
                <a:rPr lang="ru-RU" sz="1600" dirty="0" smtClean="0"/>
                <a:t>, </a:t>
              </a:r>
            </a:p>
            <a:p>
              <a:r>
                <a:rPr lang="ru-RU" sz="1600" dirty="0" smtClean="0"/>
                <a:t>канд. </a:t>
              </a:r>
              <a:r>
                <a:rPr lang="ru-RU" sz="1600" dirty="0" err="1" smtClean="0"/>
                <a:t>экон</a:t>
              </a:r>
              <a:r>
                <a:rPr lang="ru-RU" sz="1600" dirty="0" smtClean="0"/>
                <a:t>. наук </a:t>
              </a:r>
              <a:br>
                <a:rPr lang="ru-RU" sz="1600" dirty="0" smtClean="0"/>
              </a:br>
              <a:endParaRPr lang="ru-RU" sz="1600" dirty="0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36935" y="4278468"/>
              <a:ext cx="1147061" cy="1221401"/>
            </a:xfrm>
            <a:prstGeom prst="rect">
              <a:avLst/>
            </a:prstGeom>
          </p:spPr>
        </p:pic>
      </p:grpSp>
      <p:grpSp>
        <p:nvGrpSpPr>
          <p:cNvPr id="7" name="Группа 12"/>
          <p:cNvGrpSpPr/>
          <p:nvPr/>
        </p:nvGrpSpPr>
        <p:grpSpPr>
          <a:xfrm>
            <a:off x="4156471" y="4335484"/>
            <a:ext cx="3762885" cy="1815882"/>
            <a:chOff x="5227319" y="1663237"/>
            <a:chExt cx="3899543" cy="1594378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319" y="1749305"/>
              <a:ext cx="1134513" cy="139752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61831" y="1663237"/>
              <a:ext cx="2765031" cy="1594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МЕТОДОЛОГИЯ ОРГАНИЗАЦИОННОГО ПРОЕКТИРОВАНИЯ СИСТЕМ УПРАВЛЕНИЯ</a:t>
              </a:r>
            </a:p>
            <a:p>
              <a:r>
                <a:rPr lang="ru-RU" sz="1600" dirty="0" smtClean="0"/>
                <a:t>Доцент кафедры </a:t>
              </a:r>
            </a:p>
            <a:p>
              <a:r>
                <a:rPr lang="ru-RU" sz="1600" dirty="0" smtClean="0"/>
                <a:t>М.Р. </a:t>
              </a:r>
              <a:r>
                <a:rPr lang="ru-RU" sz="1600" dirty="0" err="1" smtClean="0"/>
                <a:t>Закарян</a:t>
              </a:r>
              <a:r>
                <a:rPr lang="ru-RU" sz="1600" dirty="0" smtClean="0"/>
                <a:t>, </a:t>
              </a:r>
            </a:p>
            <a:p>
              <a:r>
                <a:rPr lang="ru-RU" sz="1600" dirty="0" smtClean="0"/>
                <a:t>канд. </a:t>
              </a:r>
              <a:r>
                <a:rPr lang="ru-RU" sz="1600" dirty="0" err="1" smtClean="0"/>
                <a:t>техн</a:t>
              </a:r>
              <a:r>
                <a:rPr lang="ru-RU" sz="1600" dirty="0" smtClean="0"/>
                <a:t>. наук, доцент</a:t>
              </a:r>
              <a:endParaRPr lang="ru-RU" sz="16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964386" y="4408714"/>
            <a:ext cx="30104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СИСТЕМА ПОКАЗАТЕЛЕЙ ОЦЕНКИ ДЕЯТЕЛЬНОСТИ СЛУЖБЫ ДОУ</a:t>
            </a:r>
          </a:p>
          <a:p>
            <a:r>
              <a:rPr lang="ru-RU" sz="1600" dirty="0" smtClean="0"/>
              <a:t>Профессор кафедры </a:t>
            </a:r>
          </a:p>
          <a:p>
            <a:r>
              <a:rPr lang="ru-RU" sz="1600" dirty="0" smtClean="0"/>
              <a:t>Е.Н. Клочко, </a:t>
            </a:r>
          </a:p>
          <a:p>
            <a:pPr>
              <a:tabLst>
                <a:tab pos="2057400" algn="l"/>
              </a:tabLst>
            </a:pPr>
            <a:r>
              <a:rPr lang="ru-RU" sz="1600" dirty="0" smtClean="0"/>
              <a:t>д-р. </a:t>
            </a:r>
            <a:r>
              <a:rPr lang="ru-RU" sz="1600" dirty="0" err="1" smtClean="0"/>
              <a:t>экон</a:t>
            </a:r>
            <a:r>
              <a:rPr lang="ru-RU" sz="1600" dirty="0" smtClean="0"/>
              <a:t>. наук, доцент</a:t>
            </a:r>
            <a:endParaRPr lang="ru-RU" sz="1600" dirty="0"/>
          </a:p>
        </p:txBody>
      </p:sp>
      <p:grpSp>
        <p:nvGrpSpPr>
          <p:cNvPr id="13" name="Группа 20"/>
          <p:cNvGrpSpPr/>
          <p:nvPr/>
        </p:nvGrpSpPr>
        <p:grpSpPr>
          <a:xfrm>
            <a:off x="374393" y="4349782"/>
            <a:ext cx="4248825" cy="1593822"/>
            <a:chOff x="596767" y="4160381"/>
            <a:chExt cx="4248825" cy="1380479"/>
          </a:xfrm>
        </p:grpSpPr>
        <p:sp>
          <p:nvSpPr>
            <p:cNvPr id="6" name="TextBox 5"/>
            <p:cNvSpPr txBox="1"/>
            <p:nvPr/>
          </p:nvSpPr>
          <p:spPr>
            <a:xfrm>
              <a:off x="1672086" y="4160381"/>
              <a:ext cx="3173506" cy="114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ИНФОРМАЦИОННЫЕ ТЕХНОЛОГИИ И СИСТЕМЫ</a:t>
              </a:r>
            </a:p>
            <a:p>
              <a:r>
                <a:rPr lang="ru-RU" sz="1600" dirty="0" smtClean="0"/>
                <a:t>Доцент кафедры </a:t>
              </a:r>
            </a:p>
            <a:p>
              <a:r>
                <a:rPr lang="ru-RU" sz="1600" dirty="0" smtClean="0"/>
                <a:t>А.П. Савченко, </a:t>
              </a:r>
            </a:p>
            <a:p>
              <a:r>
                <a:rPr lang="ru-RU" sz="1600" dirty="0" smtClean="0"/>
                <a:t>канд. физ.-мат. наук, доцент</a:t>
              </a:r>
              <a:endParaRPr lang="ru-RU" sz="1600" dirty="0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6767" y="4160381"/>
              <a:ext cx="1073407" cy="1380479"/>
            </a:xfrm>
            <a:prstGeom prst="rect">
              <a:avLst/>
            </a:prstGeom>
          </p:spPr>
        </p:pic>
      </p:grpSp>
      <p:grpSp>
        <p:nvGrpSpPr>
          <p:cNvPr id="15" name="Группа 22"/>
          <p:cNvGrpSpPr/>
          <p:nvPr/>
        </p:nvGrpSpPr>
        <p:grpSpPr>
          <a:xfrm>
            <a:off x="4136571" y="1894114"/>
            <a:ext cx="3959680" cy="1371601"/>
            <a:chOff x="4368229" y="4335183"/>
            <a:chExt cx="3751895" cy="1239751"/>
          </a:xfrm>
        </p:grpSpPr>
        <p:sp>
          <p:nvSpPr>
            <p:cNvPr id="9" name="TextBox 8"/>
            <p:cNvSpPr txBox="1"/>
            <p:nvPr/>
          </p:nvSpPr>
          <p:spPr>
            <a:xfrm>
              <a:off x="5295299" y="4335183"/>
              <a:ext cx="2824825" cy="973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МЕНЕДЖМЕНТ КАЧЕСТВА</a:t>
              </a:r>
            </a:p>
            <a:p>
              <a:r>
                <a:rPr lang="ru-RU" sz="1600" dirty="0" smtClean="0"/>
                <a:t>Доцент  кафедры    </a:t>
              </a:r>
            </a:p>
            <a:p>
              <a:r>
                <a:rPr lang="ru-RU" sz="1600" dirty="0" smtClean="0"/>
                <a:t>М.А. Мирошниченко, </a:t>
              </a:r>
            </a:p>
            <a:p>
              <a:r>
                <a:rPr lang="ru-RU" sz="1600" dirty="0" smtClean="0"/>
                <a:t>канд. </a:t>
              </a:r>
              <a:r>
                <a:rPr lang="ru-RU" sz="1600" dirty="0" err="1" smtClean="0"/>
                <a:t>экон</a:t>
              </a:r>
              <a:r>
                <a:rPr lang="ru-RU" sz="1600" dirty="0" smtClean="0"/>
                <a:t>. наук, доцент</a:t>
              </a:r>
              <a:endParaRPr lang="ru-RU" sz="1600" dirty="0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68229" y="4342193"/>
              <a:ext cx="962685" cy="1232741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4006043" y="61722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…и другие</a:t>
            </a:r>
            <a:endParaRPr lang="ru-RU" b="1" dirty="0"/>
          </a:p>
        </p:txBody>
      </p:sp>
      <p:pic>
        <p:nvPicPr>
          <p:cNvPr id="20" name="Picture 3" descr="D:\PAPA\ФОТО- архив\2013 ГОСЫ озо\DSC_7732.JPG"/>
          <p:cNvPicPr>
            <a:picLocks noChangeAspect="1" noChangeArrowheads="1"/>
          </p:cNvPicPr>
          <p:nvPr/>
        </p:nvPicPr>
        <p:blipFill>
          <a:blip r:embed="rId7" cstate="print">
            <a:lum bright="-20000"/>
          </a:blip>
          <a:srcRect l="46614" t="42751" r="46049" b="35450"/>
          <a:stretch>
            <a:fillRect/>
          </a:stretch>
        </p:blipFill>
        <p:spPr bwMode="auto">
          <a:xfrm>
            <a:off x="7866743" y="4426858"/>
            <a:ext cx="986972" cy="1582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452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6.googleusercontent.com/-xHVcJ9LoZXI/U0vCVb-5SJI/AAAAAAAAB7s/MBoCF93Y9aw/w1329-h886-no/P10704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8149" y="303872"/>
            <a:ext cx="7686675" cy="62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23850"/>
            <a:ext cx="6177643" cy="101509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Места прохождения практики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699" y="1600200"/>
            <a:ext cx="11274951" cy="481965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 Black" pitchFamily="34" charset="0"/>
              </a:rPr>
              <a:t>ОАО энергетики и электрификации Кубани </a:t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>«</a:t>
            </a:r>
            <a:r>
              <a:rPr lang="ru-RU" dirty="0" err="1" smtClean="0">
                <a:latin typeface="Arial Black" pitchFamily="34" charset="0"/>
              </a:rPr>
              <a:t>Кубаньэнерго</a:t>
            </a:r>
            <a:r>
              <a:rPr lang="ru-RU" dirty="0" smtClean="0">
                <a:latin typeface="Arial Black" pitchFamily="34" charset="0"/>
              </a:rPr>
              <a:t>» (департамент управления персоналом и организационного проектирования):</a:t>
            </a:r>
          </a:p>
          <a:p>
            <a:r>
              <a:rPr lang="ru-RU" dirty="0" smtClean="0">
                <a:latin typeface="Arial Black" pitchFamily="34" charset="0"/>
              </a:rPr>
              <a:t>Публичное акционерное общество «</a:t>
            </a:r>
            <a:r>
              <a:rPr lang="ru-RU" dirty="0" err="1" smtClean="0">
                <a:latin typeface="Arial Black" pitchFamily="34" charset="0"/>
              </a:rPr>
              <a:t>Тандер</a:t>
            </a:r>
            <a:r>
              <a:rPr lang="ru-RU" dirty="0" smtClean="0">
                <a:latin typeface="Arial Black" pitchFamily="34" charset="0"/>
              </a:rPr>
              <a:t>» ;</a:t>
            </a:r>
          </a:p>
          <a:p>
            <a:r>
              <a:rPr lang="ru-RU" dirty="0" smtClean="0">
                <a:latin typeface="Arial Black" pitchFamily="34" charset="0"/>
              </a:rPr>
              <a:t>ООО </a:t>
            </a:r>
            <a:r>
              <a:rPr lang="ru-RU" dirty="0">
                <a:latin typeface="Arial Black" pitchFamily="34" charset="0"/>
              </a:rPr>
              <a:t>«</a:t>
            </a:r>
            <a:r>
              <a:rPr lang="ru-RU" dirty="0" smtClean="0">
                <a:latin typeface="Arial Black" pitchFamily="34" charset="0"/>
              </a:rPr>
              <a:t>Информационный  центр </a:t>
            </a:r>
            <a:r>
              <a:rPr lang="ru-RU" dirty="0">
                <a:latin typeface="Arial Black" pitchFamily="34" charset="0"/>
              </a:rPr>
              <a:t>Консультант»;</a:t>
            </a:r>
          </a:p>
          <a:p>
            <a:r>
              <a:rPr lang="ru-RU" dirty="0" smtClean="0">
                <a:latin typeface="Arial Black" pitchFamily="34" charset="0"/>
              </a:rPr>
              <a:t>Кубанский государственный университет и </a:t>
            </a:r>
            <a:r>
              <a:rPr lang="ru-RU" dirty="0">
                <a:latin typeface="Arial Black" pitchFamily="34" charset="0"/>
              </a:rPr>
              <a:t>др</a:t>
            </a:r>
            <a:r>
              <a:rPr lang="ru-RU" dirty="0" smtClean="0">
                <a:latin typeface="Arial Black" pitchFamily="34" charset="0"/>
              </a:rPr>
              <a:t>.</a:t>
            </a:r>
            <a:endParaRPr lang="ru-RU" dirty="0">
              <a:latin typeface="Arial Black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82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PAPA\ФОТО- архив\2014 4 февраля Олимпийский огонь в Краснодаре\IMG_2327111.jpg"/>
          <p:cNvPicPr>
            <a:picLocks noChangeAspect="1" noChangeArrowheads="1"/>
          </p:cNvPicPr>
          <p:nvPr/>
        </p:nvPicPr>
        <p:blipFill>
          <a:blip r:embed="rId2"/>
          <a:srcRect l="15769" r="7115"/>
          <a:stretch>
            <a:fillRect/>
          </a:stretch>
        </p:blipFill>
        <p:spPr bwMode="auto">
          <a:xfrm>
            <a:off x="2090057" y="881743"/>
            <a:ext cx="7984671" cy="561702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57300" y="326571"/>
            <a:ext cx="963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Black" pitchFamily="34" charset="0"/>
              </a:rPr>
              <a:t>Олимпийский огонь не погас!…</a:t>
            </a:r>
            <a:endParaRPr lang="ru-RU" b="1" dirty="0">
              <a:latin typeface="Arial Black" pitchFamily="34" charset="0"/>
            </a:endParaRPr>
          </a:p>
        </p:txBody>
      </p:sp>
      <p:pic>
        <p:nvPicPr>
          <p:cNvPr id="4" name="Рисунок 3" descr="http://oniviya.ucoz.ru/_si/0/2338333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27" y="827768"/>
            <a:ext cx="1552575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725" y="314325"/>
            <a:ext cx="7207704" cy="100828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dirty="0">
                <a:latin typeface="Arial Black" pitchFamily="34" charset="0"/>
              </a:rPr>
              <a:t>Примерная тематика научно-исследовательской </a:t>
            </a:r>
            <a:r>
              <a:rPr lang="ru-RU" sz="2400" dirty="0" smtClean="0">
                <a:latin typeface="Arial Black" pitchFamily="34" charset="0"/>
              </a:rPr>
              <a:t>работы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1010" y="1842134"/>
            <a:ext cx="10797540" cy="4368165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>
                <a:latin typeface="Arial Black" pitchFamily="34" charset="0"/>
              </a:rPr>
              <a:t>организационное </a:t>
            </a:r>
            <a:r>
              <a:rPr lang="ru-RU" dirty="0">
                <a:latin typeface="Arial Black" pitchFamily="34" charset="0"/>
              </a:rPr>
              <a:t>проектирование службы маркетинга сетевой компании (на примере </a:t>
            </a:r>
            <a:r>
              <a:rPr lang="ru-RU" dirty="0" smtClean="0">
                <a:latin typeface="Arial Black" pitchFamily="34" charset="0"/>
              </a:rPr>
              <a:t>конкретной публичной корпорации); </a:t>
            </a:r>
            <a:endParaRPr lang="ru-RU" dirty="0">
              <a:latin typeface="Arial Black" pitchFamily="34" charset="0"/>
            </a:endParaRPr>
          </a:p>
          <a:p>
            <a:pPr algn="just"/>
            <a:r>
              <a:rPr lang="ru-RU" dirty="0" smtClean="0">
                <a:latin typeface="Arial Black" pitchFamily="34" charset="0"/>
              </a:rPr>
              <a:t>информационно-методический </a:t>
            </a:r>
            <a:r>
              <a:rPr lang="ru-RU" dirty="0">
                <a:latin typeface="Arial Black" pitchFamily="34" charset="0"/>
              </a:rPr>
              <a:t>комплекс формирования структуры компании </a:t>
            </a:r>
            <a:r>
              <a:rPr lang="ru-RU" dirty="0" smtClean="0">
                <a:latin typeface="Arial Black" pitchFamily="34" charset="0"/>
              </a:rPr>
              <a:t>(</a:t>
            </a:r>
            <a:r>
              <a:rPr lang="ru-RU" dirty="0">
                <a:latin typeface="Arial Black" pitchFamily="34" charset="0"/>
              </a:rPr>
              <a:t>на примере </a:t>
            </a:r>
            <a:r>
              <a:rPr lang="ru-RU" dirty="0" smtClean="0">
                <a:latin typeface="Arial Black" pitchFamily="34" charset="0"/>
              </a:rPr>
              <a:t>конкретной компании); </a:t>
            </a:r>
            <a:endParaRPr lang="ru-RU" dirty="0">
              <a:latin typeface="Arial Black" pitchFamily="34" charset="0"/>
            </a:endParaRPr>
          </a:p>
          <a:p>
            <a:pPr algn="just"/>
            <a:r>
              <a:rPr lang="ru-RU" dirty="0" smtClean="0">
                <a:latin typeface="Arial Black" pitchFamily="34" charset="0"/>
              </a:rPr>
              <a:t>информационные </a:t>
            </a:r>
            <a:r>
              <a:rPr lang="ru-RU" dirty="0">
                <a:latin typeface="Arial Black" pitchFamily="34" charset="0"/>
              </a:rPr>
              <a:t>технологии и электронный документооборот в организационном проектировании систем управления </a:t>
            </a:r>
            <a:r>
              <a:rPr lang="ru-RU" dirty="0" smtClean="0">
                <a:latin typeface="Arial Black" pitchFamily="34" charset="0"/>
              </a:rPr>
              <a:t>(на примере конкретной публичной корпорации).</a:t>
            </a:r>
          </a:p>
          <a:p>
            <a:pPr algn="just"/>
            <a:r>
              <a:rPr lang="ru-RU" dirty="0">
                <a:latin typeface="Arial Black" pitchFamily="34" charset="0"/>
              </a:rPr>
              <a:t>проектирование подсистемы управления знаниями </a:t>
            </a:r>
            <a:r>
              <a:rPr lang="ru-RU" dirty="0" smtClean="0">
                <a:latin typeface="Arial Black" pitchFamily="34" charset="0"/>
              </a:rPr>
              <a:t>высокотехнологичной </a:t>
            </a:r>
            <a:r>
              <a:rPr lang="ru-RU" dirty="0">
                <a:latin typeface="Arial Black" pitchFamily="34" charset="0"/>
              </a:rPr>
              <a:t>компании </a:t>
            </a:r>
            <a:r>
              <a:rPr lang="ru-RU" dirty="0" smtClean="0">
                <a:latin typeface="Arial Black" pitchFamily="34" charset="0"/>
              </a:rPr>
              <a:t>(на примере конкретной компании);</a:t>
            </a:r>
          </a:p>
          <a:p>
            <a:pPr algn="just"/>
            <a:r>
              <a:rPr lang="ru-RU" dirty="0" smtClean="0">
                <a:latin typeface="Arial Black" pitchFamily="34" charset="0"/>
              </a:rPr>
              <a:t>организационный </a:t>
            </a:r>
            <a:r>
              <a:rPr lang="ru-RU" dirty="0">
                <a:latin typeface="Arial Black" pitchFamily="34" charset="0"/>
              </a:rPr>
              <a:t>проект электронной администрации муниципального образования (на примере конкретного муниципального образования)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33528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8736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APA\КАФЕДРА - КОСИМ бизнес - процессы\10 лет кафедре\ПУбликации для плаката\загружен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5072" y="494702"/>
            <a:ext cx="10264757" cy="5973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APA\КАФЕДРА - КОСИМ бизнес - процессы\10 лет кафедре\ПУбликации для плаката\мнографии стать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0515" y="452367"/>
            <a:ext cx="10014856" cy="60645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APA\КАФЕДРА - КОСИМ бизнес - процессы\10 лет кафедре\ПУбликации для плаката\учебные пособия кафедр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515" y="362857"/>
            <a:ext cx="11132456" cy="61395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APA\ФОТО- архив\2014 ФОТО-конференция\DSC_1428.JPG"/>
          <p:cNvPicPr>
            <a:picLocks noChangeAspect="1" noChangeArrowheads="1"/>
          </p:cNvPicPr>
          <p:nvPr/>
        </p:nvPicPr>
        <p:blipFill>
          <a:blip r:embed="rId2" cstate="print"/>
          <a:srcRect l="3721" t="20106" r="7389" b="9841"/>
          <a:stretch>
            <a:fillRect/>
          </a:stretch>
        </p:blipFill>
        <p:spPr bwMode="auto">
          <a:xfrm>
            <a:off x="1335314" y="1378857"/>
            <a:ext cx="9144000" cy="480422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03086" y="420914"/>
            <a:ext cx="1017451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ЕЖЕГОДНАЯ МЕЖДУНАРОДНАЯ КОНФЕРЕНЦИЯ ПО ПРОБЛЕМАМ ЭКОНОМИКИ ЗНАНИЙ</a:t>
            </a:r>
            <a:endParaRPr lang="ru-RU" sz="24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APA\ФОТО- архив\2014 ФОТО-конференция\DSC_1513.JPG"/>
          <p:cNvPicPr>
            <a:picLocks noChangeAspect="1" noChangeArrowheads="1"/>
          </p:cNvPicPr>
          <p:nvPr/>
        </p:nvPicPr>
        <p:blipFill>
          <a:blip r:embed="rId2" cstate="print"/>
          <a:srcRect l="3862" t="17143" r="17125" b="8995"/>
          <a:stretch>
            <a:fillRect/>
          </a:stretch>
        </p:blipFill>
        <p:spPr bwMode="auto">
          <a:xfrm>
            <a:off x="1349829" y="1175657"/>
            <a:ext cx="8128000" cy="50654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APA\ФОТО- архив\2014 ФОТО-конференция\DSC_1568.JPG"/>
          <p:cNvPicPr>
            <a:picLocks noChangeAspect="1" noChangeArrowheads="1"/>
          </p:cNvPicPr>
          <p:nvPr/>
        </p:nvPicPr>
        <p:blipFill>
          <a:blip r:embed="rId2" cstate="print"/>
          <a:srcRect l="4568" t="18836" r="16279" b="8783"/>
          <a:stretch>
            <a:fillRect/>
          </a:stretch>
        </p:blipFill>
        <p:spPr bwMode="auto">
          <a:xfrm>
            <a:off x="2220686" y="885371"/>
            <a:ext cx="8142514" cy="49638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APA\ФОТО- архив\2014 ФОТО-конференция\DSC_1512.JPG"/>
          <p:cNvPicPr>
            <a:picLocks noChangeAspect="1" noChangeArrowheads="1"/>
          </p:cNvPicPr>
          <p:nvPr/>
        </p:nvPicPr>
        <p:blipFill>
          <a:blip r:embed="rId2" cstate="print"/>
          <a:srcRect l="4427" t="18413" r="10917" b="9630"/>
          <a:stretch>
            <a:fillRect/>
          </a:stretch>
        </p:blipFill>
        <p:spPr bwMode="auto">
          <a:xfrm>
            <a:off x="1407886" y="1262743"/>
            <a:ext cx="8708571" cy="49348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s625517.vk.me/v625517235/444ae/3DjQAFS3HW4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41" y="1928802"/>
            <a:ext cx="3263900" cy="26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66712" y="428604"/>
            <a:ext cx="1047757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СТИПЕНДИАЛЬНЫЕ КОНКУРСЫ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4" name="Рисунок 3" descr="http://www.kubsu.ru/sites/default/files/styles/news_large/public/news/logo_alfa-shans_2.jpg?itok=CwGE7Cjk">
            <a:hlinkClick r:id="rId4" tooltip="&quot;Подведены итоги конкурса «Альфа-Шанс»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13" y="2786058"/>
            <a:ext cx="3089256" cy="17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kubsu.ru/sites/default/files/styles/news_large/public/news/bez_imeni-1_0.jpg?itok=IBsPkwHQ">
            <a:hlinkClick r:id="rId6" tooltip="&quot;Внимание, студенты!&quot;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68" y="2857496"/>
            <a:ext cx="243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jcemediabox-popup-img" descr="http://manag.kubsu.ru/images/Slides/devushka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39" y="4572008"/>
            <a:ext cx="3586197" cy="200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kubsu.ru/sites/default/files/styles/news_small/public/news/images.jpg?itok=rD4flSUK">
            <a:hlinkClick r:id="rId9"/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12" y="4714885"/>
            <a:ext cx="3333773" cy="171451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761963" y="1142984"/>
            <a:ext cx="314327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Президента РФ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76739" y="1214422"/>
            <a:ext cx="342902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Правительства РФ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096264" y="1214422"/>
            <a:ext cx="342902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Администрации Краснодарского края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APA\КАФЕДРА - КОСИМ бизнес - процессы\10 лет кафедре\Буклет и летопись\PICT00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4686" y="337457"/>
            <a:ext cx="9811657" cy="6215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PAPA\КАФЕДРА - КОСИМ бизнес - процессы\10 лет кафедре\Буклет и летопись\IMG_0645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2457" y="275772"/>
            <a:ext cx="10029372" cy="62592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PAPA\ФОТО- архив\2012 -  Конференция 29.09. ФОТО\IMG_3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188" y="424544"/>
            <a:ext cx="3659412" cy="4800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200" y="5502729"/>
            <a:ext cx="4376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Ермакова Наталья, стипендиат Правительства РФ, студентка магистерской программы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6146" name="Picture 2" descr="D:\PAPA\ФОТО- архив\2014 ФОТО-конференция\DSC_1710.JPG"/>
          <p:cNvPicPr>
            <a:picLocks noChangeAspect="1" noChangeArrowheads="1"/>
          </p:cNvPicPr>
          <p:nvPr/>
        </p:nvPicPr>
        <p:blipFill>
          <a:blip r:embed="rId3" cstate="print"/>
          <a:srcRect l="33069" t="10794" r="26155" b="8995"/>
          <a:stretch>
            <a:fillRect/>
          </a:stretch>
        </p:blipFill>
        <p:spPr bwMode="auto">
          <a:xfrm>
            <a:off x="6574972" y="425885"/>
            <a:ext cx="3759200" cy="492988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68571" y="5573486"/>
            <a:ext cx="4905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 Black" pitchFamily="34" charset="0"/>
              </a:rPr>
              <a:t>Волкова Лида, 1 место по экономике</a:t>
            </a:r>
            <a:endParaRPr lang="ru-RU" sz="16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624114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ВЫПУСКНИКИ И ПРЕПОДАВАТЕЛИ…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1027" name="Picture 3" descr="D:\PAPA\ФОТО- архив\2013 ГОСЫ озо\DSC_7746.JPG"/>
          <p:cNvPicPr>
            <a:picLocks noChangeAspect="1" noChangeArrowheads="1"/>
          </p:cNvPicPr>
          <p:nvPr/>
        </p:nvPicPr>
        <p:blipFill>
          <a:blip r:embed="rId2" cstate="print"/>
          <a:srcRect l="6543" t="10370" r="7249" b="10053"/>
          <a:stretch>
            <a:fillRect/>
          </a:stretch>
        </p:blipFill>
        <p:spPr bwMode="auto">
          <a:xfrm>
            <a:off x="2220686" y="1567543"/>
            <a:ext cx="7082971" cy="46010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s625817.vk.me/v625817310/305b3/QUd53HeqDuc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809" y="1146628"/>
            <a:ext cx="3448278" cy="49702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320800" y="478971"/>
            <a:ext cx="936171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Black" pitchFamily="34" charset="0"/>
              </a:rPr>
              <a:t>ВЫПУСКНИКИ</a:t>
            </a:r>
            <a:endParaRPr lang="ru-RU" b="1" dirty="0">
              <a:latin typeface="Arial Black" pitchFamily="34" charset="0"/>
            </a:endParaRPr>
          </a:p>
        </p:txBody>
      </p:sp>
      <p:pic>
        <p:nvPicPr>
          <p:cNvPr id="5" name="Picture 4" descr="D:\PAPA\ФОТО- архив\2014 ФОТО-конференция\DSC_1394.JPG"/>
          <p:cNvPicPr>
            <a:picLocks noChangeAspect="1" noChangeArrowheads="1"/>
          </p:cNvPicPr>
          <p:nvPr/>
        </p:nvPicPr>
        <p:blipFill>
          <a:blip r:embed="rId4" cstate="print"/>
          <a:srcRect l="9224" r="8941" b="9630"/>
          <a:stretch>
            <a:fillRect/>
          </a:stretch>
        </p:blipFill>
        <p:spPr bwMode="auto">
          <a:xfrm>
            <a:off x="1219200" y="1581355"/>
            <a:ext cx="5573486" cy="41032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PAPA\ФОТО- архив\2014 ФОТО-конференция\DSC_1410.JPG"/>
          <p:cNvPicPr>
            <a:picLocks noChangeAspect="1" noChangeArrowheads="1"/>
          </p:cNvPicPr>
          <p:nvPr/>
        </p:nvPicPr>
        <p:blipFill>
          <a:blip r:embed="rId2" cstate="print"/>
          <a:srcRect l="16843" t="7831" r="17831" b="5397"/>
          <a:stretch>
            <a:fillRect/>
          </a:stretch>
        </p:blipFill>
        <p:spPr bwMode="auto">
          <a:xfrm>
            <a:off x="391885" y="391887"/>
            <a:ext cx="5588001" cy="4948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kubsu.ru/sites/default/files/news/3_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34" y="1227137"/>
            <a:ext cx="3557588" cy="23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www.kubsu.ru/sites/default/files/styles/news_gallery_nav/public/news/img_9314.jpg?itok=gxaTSl6c">
            <a:hlinkClick r:id="rId3" tooltip="'&quot;ЭТАЖИ-2015&quot; - на старт!'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914" y="1190172"/>
            <a:ext cx="3657600" cy="23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www.kubsu.ru/sites/default/files/styles/news_gallery_nav/public/news/img_8845.jpg?itok=6GTVu1im">
            <a:hlinkClick r:id="rId5" tooltip="'&quot;ЭТАЖИ-2015&quot; - на старт!'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2180">
            <a:off x="4296230" y="1524451"/>
            <a:ext cx="3556000" cy="2234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kubsu.ru/sites/default/files/news/img_5214_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3686629"/>
            <a:ext cx="3497943" cy="2656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cs625817.vk.me/v625817310/3029b/AZHBHss7Ej4.jpg">
            <a:hlinkClick r:id="rId8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113" y="3686627"/>
            <a:ext cx="4023179" cy="2670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cs625817.vk.me/v625817310/3065e/qcp_THX3bgM.jpg">
            <a:hlinkClick r:id="rId10"/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086" y="4107543"/>
            <a:ext cx="3468913" cy="23390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08000" y="391886"/>
            <a:ext cx="1108891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Black" pitchFamily="34" charset="0"/>
              </a:rPr>
              <a:t>НАШИ ПРАЗДНИКИ…</a:t>
            </a:r>
            <a:endParaRPr lang="ru-RU" b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s625817.vk.me/v625817310/30acc/3uWNEeuQ8lw.jpg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57" y="353332"/>
            <a:ext cx="9144000" cy="5641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057" y="595085"/>
            <a:ext cx="9875520" cy="60960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СПОРТ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3" name="Рисунок 2" descr="http://www.kubsu.ru/sites/default/files/news/wqbt2ytq9h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14" y="1465943"/>
            <a:ext cx="4643211" cy="29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jcemediabox-popup-img" descr="http://manag.kubsu.ru/images/td/6td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85" y="3388179"/>
            <a:ext cx="4862285" cy="2765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s728.vk.me/u47612598/1272271/x_661483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030" y="304800"/>
            <a:ext cx="4077668" cy="62674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74000">
                <a:schemeClr val="bg1"/>
              </a:gs>
              <a:gs pos="84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0502" y="304800"/>
            <a:ext cx="2641473" cy="1051560"/>
          </a:xfrm>
        </p:spPr>
        <p:txBody>
          <a:bodyPr/>
          <a:lstStyle/>
          <a:p>
            <a:r>
              <a:rPr lang="ru-RU" b="1" dirty="0" smtClean="0"/>
              <a:t>Контакты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71975" y="504825"/>
            <a:ext cx="6835903" cy="5657850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 smtClean="0"/>
              <a:t>КУБАНСКИЙ ГОСУДАРСТВЕННЫЙ УНИВЕРСИТЕТ</a:t>
            </a:r>
          </a:p>
          <a:p>
            <a:pPr marL="274320" lvl="1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/>
              <a:t>Факультет </a:t>
            </a:r>
            <a:r>
              <a:rPr lang="ru-RU" b="1" dirty="0"/>
              <a:t>управления и психологии</a:t>
            </a:r>
          </a:p>
          <a:p>
            <a:pPr marL="4572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 smtClean="0"/>
              <a:t>Адрес</a:t>
            </a:r>
            <a:r>
              <a:rPr lang="ru-RU" sz="2000" b="1" dirty="0"/>
              <a:t>: 350040, г. Краснодар, ул. Ставропольская, </a:t>
            </a:r>
            <a:r>
              <a:rPr lang="ru-RU" sz="2000" b="1" dirty="0" smtClean="0"/>
              <a:t>149</a:t>
            </a:r>
          </a:p>
          <a:p>
            <a:pPr marL="331470" lvl="2" indent="-285750">
              <a:spcBef>
                <a:spcPts val="600"/>
              </a:spcBef>
              <a:spcAft>
                <a:spcPts val="0"/>
              </a:spcAft>
            </a:pPr>
            <a:r>
              <a:rPr lang="ru-RU" b="1" dirty="0" smtClean="0"/>
              <a:t>ауд. </a:t>
            </a:r>
            <a:r>
              <a:rPr lang="ru-RU" b="1" dirty="0" err="1" smtClean="0"/>
              <a:t>408а</a:t>
            </a:r>
            <a:r>
              <a:rPr lang="ru-RU" b="1" dirty="0" smtClean="0"/>
              <a:t> – Кафедра общего, стратегического, информационного менеджмента </a:t>
            </a:r>
            <a:br>
              <a:rPr lang="ru-RU" b="1" dirty="0" smtClean="0"/>
            </a:br>
            <a:r>
              <a:rPr lang="ru-RU" b="1" dirty="0" smtClean="0"/>
              <a:t>и бизнес-процессов</a:t>
            </a:r>
          </a:p>
          <a:p>
            <a:pPr>
              <a:spcBef>
                <a:spcPts val="600"/>
              </a:spcBef>
            </a:pPr>
            <a:r>
              <a:rPr lang="ru-RU" sz="1800" b="1" dirty="0" smtClean="0"/>
              <a:t>ауд. 134 – Приемная комиссия</a:t>
            </a:r>
          </a:p>
          <a:p>
            <a:pPr marL="45720" indent="0" algn="ctr">
              <a:spcBef>
                <a:spcPts val="600"/>
              </a:spcBef>
              <a:buNone/>
            </a:pPr>
            <a:endParaRPr lang="ru-RU" sz="2000" b="1" dirty="0" smtClean="0"/>
          </a:p>
          <a:p>
            <a:pPr marL="45720" indent="0" algn="ctr">
              <a:spcBef>
                <a:spcPts val="600"/>
              </a:spcBef>
              <a:buNone/>
            </a:pPr>
            <a:r>
              <a:rPr lang="ru-RU" sz="2000" b="1" dirty="0" smtClean="0"/>
              <a:t>Тел</a:t>
            </a:r>
            <a:r>
              <a:rPr lang="ru-RU" sz="2000" b="1" dirty="0"/>
              <a:t>.: 8 (861) 219-96-45</a:t>
            </a:r>
            <a:r>
              <a:rPr lang="ru-RU" sz="2000" b="1" dirty="0" smtClean="0"/>
              <a:t>. 	</a:t>
            </a:r>
            <a:r>
              <a:rPr lang="ru-RU" sz="2000" b="1" dirty="0" err="1" smtClean="0"/>
              <a:t>E-mail</a:t>
            </a:r>
            <a:r>
              <a:rPr lang="ru-RU" sz="2000" b="1" dirty="0"/>
              <a:t>: </a:t>
            </a:r>
            <a:r>
              <a:rPr lang="ru-RU" sz="2000" b="1" dirty="0" smtClean="0">
                <a:solidFill>
                  <a:srgbClr val="7030A0"/>
                </a:solidFill>
              </a:rPr>
              <a:t>osim@manag.kubsu.ru</a:t>
            </a:r>
            <a:endParaRPr lang="en-US" sz="2000" b="1" dirty="0" smtClean="0">
              <a:solidFill>
                <a:srgbClr val="7030A0"/>
              </a:solidFill>
            </a:endParaRPr>
          </a:p>
          <a:p>
            <a:pPr marL="45720" indent="0" algn="ctr">
              <a:buNone/>
            </a:pPr>
            <a:endParaRPr lang="ru-RU" sz="2000" dirty="0" smtClean="0"/>
          </a:p>
          <a:p>
            <a:pPr marL="45720" indent="0" algn="ctr">
              <a:buNone/>
            </a:pPr>
            <a:r>
              <a:rPr lang="ru-RU" sz="2000" dirty="0" smtClean="0"/>
              <a:t>Прием </a:t>
            </a:r>
            <a:r>
              <a:rPr lang="ru-RU" sz="2000" dirty="0"/>
              <a:t>документов </a:t>
            </a:r>
            <a:r>
              <a:rPr lang="ru-RU" sz="2000" b="1" dirty="0"/>
              <a:t>с </a:t>
            </a:r>
            <a:r>
              <a:rPr lang="ru-RU" sz="2400" b="1" dirty="0" smtClean="0"/>
              <a:t>19</a:t>
            </a:r>
            <a:r>
              <a:rPr lang="ru-RU" sz="2000" b="1" dirty="0" smtClean="0"/>
              <a:t> </a:t>
            </a:r>
            <a:r>
              <a:rPr lang="ru-RU" sz="2000" b="1" dirty="0"/>
              <a:t>июня по </a:t>
            </a:r>
            <a:r>
              <a:rPr lang="ru-RU" sz="2400" b="1" dirty="0"/>
              <a:t>25 </a:t>
            </a:r>
            <a:r>
              <a:rPr lang="ru-RU" sz="2000" b="1" dirty="0"/>
              <a:t>июля 2015 г.</a:t>
            </a:r>
          </a:p>
          <a:p>
            <a:pPr marL="45720" indent="0" algn="ctr">
              <a:buNone/>
            </a:pPr>
            <a:endParaRPr lang="ru-RU" b="1" dirty="0" smtClean="0"/>
          </a:p>
          <a:p>
            <a:pPr marL="45720" indent="0" algn="ctr">
              <a:buNone/>
            </a:pPr>
            <a:r>
              <a:rPr lang="ru-RU" b="1" dirty="0" smtClean="0"/>
              <a:t>Мы в </a:t>
            </a:r>
            <a:r>
              <a:rPr lang="ru-RU" b="1" dirty="0" err="1" smtClean="0"/>
              <a:t>соцсетях</a:t>
            </a:r>
            <a:endParaRPr lang="ru-RU" b="1" dirty="0" smtClean="0"/>
          </a:p>
          <a:p>
            <a:pPr marL="45720" indent="0">
              <a:buNone/>
            </a:pPr>
            <a:r>
              <a:rPr lang="ru-RU" b="1" dirty="0" smtClean="0"/>
              <a:t>         </a:t>
            </a:r>
            <a:r>
              <a:rPr lang="en-US" b="1" dirty="0" smtClean="0"/>
              <a:t>Facebook.com/</a:t>
            </a:r>
            <a:r>
              <a:rPr lang="en-US" b="1" dirty="0" err="1" smtClean="0"/>
              <a:t>kosim.bp</a:t>
            </a:r>
            <a:r>
              <a:rPr lang="en-US" b="1" dirty="0" smtClean="0"/>
              <a:t>	</a:t>
            </a:r>
            <a:r>
              <a:rPr lang="ru-RU" b="1" dirty="0" smtClean="0"/>
              <a:t>            </a:t>
            </a:r>
            <a:r>
              <a:rPr lang="en-US" b="1" dirty="0" smtClean="0"/>
              <a:t>Vk.com/</a:t>
            </a:r>
            <a:r>
              <a:rPr lang="en-US" b="1" dirty="0" err="1" smtClean="0"/>
              <a:t>kosim_bp</a:t>
            </a:r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5" y="5491139"/>
            <a:ext cx="323895" cy="3334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193" y="5491139"/>
            <a:ext cx="323895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2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578" y="5560628"/>
            <a:ext cx="11456894" cy="10215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Georgia" panose="02040502050405020303" pitchFamily="18" charset="0"/>
              </a:rPr>
              <a:t>Наша миссия </a:t>
            </a:r>
            <a:r>
              <a:rPr lang="ru-RU" i="1" dirty="0" smtClean="0">
                <a:latin typeface="Georgia" panose="02040502050405020303" pitchFamily="18" charset="0"/>
              </a:rPr>
              <a:t>– фундаментальная управленческая, инфокоммуникационная и гуманитарная подготовка студентов с усиленной инструментальной составляющей в решении профессиональных задач менеджмента и управления системой документации.</a:t>
            </a:r>
            <a:endParaRPr lang="ru-RU" i="1" dirty="0">
              <a:latin typeface="Georgia" panose="02040502050405020303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43754" y="286871"/>
            <a:ext cx="11456894" cy="137124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1800" dirty="0" smtClean="0">
                <a:latin typeface="Arial Black" pitchFamily="34" charset="0"/>
              </a:rPr>
              <a:t>Выпускающая  кафедра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b="1" dirty="0" smtClean="0"/>
              <a:t>общего, стратегического, информационного менеджмента и бизнес-процессов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095501" y="2710544"/>
            <a:ext cx="96819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Кафедра основана  4 февраля 2004 г. </a:t>
            </a:r>
          </a:p>
          <a:p>
            <a:endParaRPr lang="ru-RU" sz="2000" b="1" dirty="0" smtClean="0"/>
          </a:p>
          <a:p>
            <a:r>
              <a:rPr lang="ru-RU" sz="2000" b="1" dirty="0" smtClean="0">
                <a:latin typeface="Arial Black" pitchFamily="34" charset="0"/>
              </a:rPr>
              <a:t>На кафедре работают :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/>
              <a:t>  4 </a:t>
            </a:r>
            <a:r>
              <a:rPr lang="ru-RU" sz="2000" b="1" dirty="0"/>
              <a:t>доктора наук (из них 2 профессора</a:t>
            </a:r>
            <a:r>
              <a:rPr lang="ru-RU" sz="2000" b="1" dirty="0" smtClean="0"/>
              <a:t>),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/>
              <a:t>  </a:t>
            </a:r>
            <a:r>
              <a:rPr lang="ru-RU" sz="2000" b="1" dirty="0"/>
              <a:t>5 кандидатов </a:t>
            </a:r>
            <a:r>
              <a:rPr lang="ru-RU" sz="2000" b="1" dirty="0" smtClean="0"/>
              <a:t>наук и доцентов, 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/>
              <a:t>  2 преподавателя , магистра,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/>
              <a:t>  3 аспиранта. </a:t>
            </a:r>
          </a:p>
          <a:p>
            <a:r>
              <a:rPr lang="ru-RU" sz="2000" dirty="0" smtClean="0">
                <a:latin typeface="Arial Black" pitchFamily="34" charset="0"/>
              </a:rPr>
              <a:t>Кафедра провела </a:t>
            </a:r>
            <a:r>
              <a:rPr lang="ru-RU" sz="2000" b="1" dirty="0" smtClean="0"/>
              <a:t>44 выпуска, </a:t>
            </a:r>
          </a:p>
          <a:p>
            <a:r>
              <a:rPr lang="ru-RU" sz="2000" b="1" dirty="0" smtClean="0"/>
              <a:t>подготовила  около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800 </a:t>
            </a:r>
            <a:r>
              <a:rPr lang="ru-RU" sz="2000" b="1" dirty="0"/>
              <a:t>магистров, специалистов и </a:t>
            </a:r>
            <a:r>
              <a:rPr lang="ru-RU" sz="2000" b="1" dirty="0" smtClean="0"/>
              <a:t>бакалавров. 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019300" y="1661198"/>
            <a:ext cx="4507452" cy="1021556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Заведующий кафедрой</a:t>
            </a:r>
          </a:p>
          <a:p>
            <a:r>
              <a:rPr lang="ru-RU" b="1" dirty="0" smtClean="0"/>
              <a:t>ЕРМОЛЕНКО Владимир Валентинович</a:t>
            </a:r>
          </a:p>
          <a:p>
            <a:r>
              <a:rPr lang="ru-RU" dirty="0" smtClean="0"/>
              <a:t>доктор экономических наук, доцент</a:t>
            </a:r>
            <a:endParaRPr lang="ru-RU" dirty="0"/>
          </a:p>
        </p:txBody>
      </p:sp>
      <p:pic>
        <p:nvPicPr>
          <p:cNvPr id="5122" name="Picture 2" descr="Владимир 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914" y="1649185"/>
            <a:ext cx="1681843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168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757" y="326571"/>
            <a:ext cx="9631166" cy="94705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latin typeface="Arial Black" pitchFamily="34" charset="0"/>
                <a:cs typeface="Arial" pitchFamily="34" charset="0"/>
              </a:rPr>
              <a:t>ДЕЙСТВУЮЩИЕ И ПЕРСПЕКТИВНЫЕ МАГИСТЕРСКИЕ ПРОГРАММЫ КАФЕДРЫ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latin typeface="Arial" pitchFamily="34" charset="0"/>
                <a:cs typeface="Arial" pitchFamily="34" charset="0"/>
              </a:rPr>
            </a:b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285709" y="1397000"/>
          <a:ext cx="1147492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9176656" y="2643182"/>
            <a:ext cx="2432957" cy="2500330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Инженерия знаний и </a:t>
            </a:r>
            <a:r>
              <a:rPr lang="ru-RU" sz="2000" b="1" i="1" spc="-100" dirty="0" smtClean="0">
                <a:latin typeface="Arial" pitchFamily="34" charset="0"/>
                <a:cs typeface="Arial" pitchFamily="34" charset="0"/>
              </a:rPr>
              <a:t>когнитивные 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технологии в </a:t>
            </a:r>
            <a:r>
              <a:rPr lang="ru-RU" sz="2000" b="1" i="1" spc="-100" dirty="0" smtClean="0">
                <a:latin typeface="Arial" pitchFamily="34" charset="0"/>
                <a:cs typeface="Arial" pitchFamily="34" charset="0"/>
              </a:rPr>
              <a:t>менеджменте</a:t>
            </a:r>
            <a:endParaRPr lang="ru-RU" sz="2000" b="1" i="1" spc="-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960" y="5572139"/>
            <a:ext cx="11049077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Логика построения и развития магистерских программ отражает научное направление кафедры , а  </a:t>
            </a: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содержание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учебных курсов – </a:t>
            </a: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научные результаты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, полученные ППС 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10643" y="1170966"/>
            <a:ext cx="7625443" cy="303580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Документоведение и  архивоведение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88229" y="4389120"/>
            <a:ext cx="7282542" cy="1619794"/>
          </a:xfrm>
        </p:spPr>
        <p:txBody>
          <a:bodyPr>
            <a:normAutofit/>
          </a:bodyPr>
          <a:lstStyle/>
          <a:p>
            <a:endParaRPr lang="ru-RU" dirty="0" smtClean="0">
              <a:latin typeface="Arial Black" pitchFamily="34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1. Магистерская программа </a:t>
            </a:r>
            <a:b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«Организационное проектирование систем управления»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52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61308" y="2346441"/>
            <a:ext cx="10190166" cy="14766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/>
              <a:t>развитие </a:t>
            </a:r>
            <a:r>
              <a:rPr lang="ru-RU" sz="2400" dirty="0" smtClean="0"/>
              <a:t>у студентов личностных качеств и компетенций для профессиональной инновационной деятельности </a:t>
            </a:r>
            <a:r>
              <a:rPr lang="ru-RU" sz="2400" dirty="0"/>
              <a:t>в условиях </a:t>
            </a:r>
            <a:r>
              <a:rPr lang="ru-RU" sz="2400" dirty="0" smtClean="0"/>
              <a:t>информационного </a:t>
            </a:r>
            <a:r>
              <a:rPr lang="ru-RU" sz="2400" dirty="0"/>
              <a:t>общества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34194" y="4613953"/>
            <a:ext cx="9083039" cy="154335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/>
              <a:t>развитие у студентов целостной системы </a:t>
            </a:r>
            <a:r>
              <a:rPr lang="ru-RU" sz="2400" dirty="0" smtClean="0"/>
              <a:t>общекультурных и профессиональных </a:t>
            </a:r>
            <a:r>
              <a:rPr lang="ru-RU" sz="2400" dirty="0"/>
              <a:t>и </a:t>
            </a:r>
            <a:r>
              <a:rPr lang="ru-RU" sz="2400" dirty="0" smtClean="0"/>
              <a:t>компетенций </a:t>
            </a:r>
            <a:r>
              <a:rPr lang="ru-RU" sz="2400" dirty="0"/>
              <a:t>в области современного документоведения и архивоведения информационного общества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710" y="423050"/>
            <a:ext cx="6273619" cy="135636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Arial Black" pitchFamily="34" charset="0"/>
              </a:rPr>
              <a:t>ЦЕЛИ ПРОГРАММЫ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0710" y="1811258"/>
            <a:ext cx="2325285" cy="640757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Воспитание</a:t>
            </a:r>
            <a:endParaRPr lang="ru-RU" sz="2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029000" y="4069715"/>
            <a:ext cx="2325285" cy="640757"/>
          </a:xfrm>
          <a:prstGeom prst="roundRect">
            <a:avLst/>
          </a:prstGeom>
          <a:solidFill>
            <a:schemeClr val="accent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Обучение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7907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18" y="304801"/>
            <a:ext cx="9875520" cy="100148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Основные сведения о программе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337" y="1433896"/>
            <a:ext cx="6010655" cy="5017196"/>
          </a:xfrm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ru-RU" b="1" dirty="0" smtClean="0">
                <a:latin typeface="Arial Black" pitchFamily="34" charset="0"/>
              </a:rPr>
              <a:t>Название программы</a:t>
            </a:r>
          </a:p>
          <a:p>
            <a:pPr lvl="1"/>
            <a:r>
              <a:rPr lang="ru-RU" b="1" dirty="0" smtClean="0"/>
              <a:t>Организационное проектирование систем управления</a:t>
            </a:r>
          </a:p>
          <a:p>
            <a:pPr marL="45720" indent="0">
              <a:buNone/>
            </a:pPr>
            <a:r>
              <a:rPr lang="ru-RU" b="1" dirty="0" smtClean="0">
                <a:latin typeface="Arial Black" pitchFamily="34" charset="0"/>
              </a:rPr>
              <a:t>Форма обучения</a:t>
            </a:r>
          </a:p>
          <a:p>
            <a:pPr lvl="1"/>
            <a:r>
              <a:rPr lang="ru-RU" b="1" dirty="0" smtClean="0"/>
              <a:t>Дневная и заочная, бюджет и договор</a:t>
            </a:r>
          </a:p>
          <a:p>
            <a:pPr marL="45720" indent="0">
              <a:buNone/>
            </a:pPr>
            <a:r>
              <a:rPr lang="ru-RU" b="1" dirty="0" smtClean="0">
                <a:latin typeface="Arial Black" pitchFamily="34" charset="0"/>
              </a:rPr>
              <a:t>Срок обучения </a:t>
            </a:r>
          </a:p>
          <a:p>
            <a:pPr lvl="1"/>
            <a:r>
              <a:rPr lang="ru-RU" b="1" dirty="0" smtClean="0"/>
              <a:t>Очная форма – 2 года; заочная форма – 2,5 года</a:t>
            </a:r>
          </a:p>
          <a:p>
            <a:pPr marL="45720" indent="0">
              <a:buNone/>
            </a:pPr>
            <a:r>
              <a:rPr lang="ru-RU" b="1" dirty="0" smtClean="0">
                <a:latin typeface="Arial Black" pitchFamily="34" charset="0"/>
              </a:rPr>
              <a:t>Квалификация выпускника</a:t>
            </a:r>
          </a:p>
          <a:p>
            <a:pPr lvl="1"/>
            <a:r>
              <a:rPr lang="ru-RU" b="1" dirty="0" smtClean="0"/>
              <a:t>Магистр документоведения и архивоведения</a:t>
            </a:r>
          </a:p>
          <a:p>
            <a:pPr marL="45720" indent="0">
              <a:buNone/>
            </a:pPr>
            <a:r>
              <a:rPr lang="ru-RU" b="1" dirty="0" smtClean="0">
                <a:latin typeface="Arial Black" pitchFamily="34" charset="0"/>
              </a:rPr>
              <a:t>Стоимость обучения на договорной форме</a:t>
            </a:r>
          </a:p>
          <a:p>
            <a:pPr lvl="1"/>
            <a:r>
              <a:rPr lang="ru-RU" b="1" dirty="0" smtClean="0"/>
              <a:t>88 тыс. руб. на 2015-2016 учебный год</a:t>
            </a:r>
          </a:p>
          <a:p>
            <a:pPr marL="45720" indent="0">
              <a:buNone/>
            </a:pPr>
            <a:r>
              <a:rPr lang="ru-RU" b="1" dirty="0" smtClean="0">
                <a:latin typeface="Arial Black" pitchFamily="34" charset="0"/>
              </a:rPr>
              <a:t>Вступительные испытания</a:t>
            </a:r>
            <a:endParaRPr lang="ru-RU" b="1" dirty="0">
              <a:latin typeface="Arial Black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/>
              <a:t>устный экзамен </a:t>
            </a:r>
            <a:r>
              <a:rPr lang="ru-RU" b="1" dirty="0"/>
              <a:t>по дисциплине «Документационный менеджмент»</a:t>
            </a:r>
          </a:p>
          <a:p>
            <a:pPr marL="45720" indent="0">
              <a:buNone/>
            </a:pPr>
            <a:r>
              <a:rPr lang="ru-RU" b="1" dirty="0" smtClean="0">
                <a:latin typeface="Arial Black" pitchFamily="34" charset="0"/>
              </a:rPr>
              <a:t>Руководитель программы</a:t>
            </a:r>
          </a:p>
          <a:p>
            <a:pPr lvl="1">
              <a:lnSpc>
                <a:spcPct val="120000"/>
              </a:lnSpc>
            </a:pPr>
            <a:r>
              <a:rPr lang="ru-RU" b="1" dirty="0" smtClean="0"/>
              <a:t>Савченко Андрей Павлович, кандидат </a:t>
            </a:r>
            <a:r>
              <a:rPr lang="ru-RU" b="1" dirty="0"/>
              <a:t>физико-математических наук, </a:t>
            </a:r>
            <a:r>
              <a:rPr lang="ru-RU" b="1" dirty="0" smtClean="0"/>
              <a:t>доцент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33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ppt/theme/theme2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TC103457444[[fn=Основа]]</Template>
  <TotalTime>2645</TotalTime>
  <Words>1382</Words>
  <Application>Microsoft Office PowerPoint</Application>
  <PresentationFormat>Широкоэкранный</PresentationFormat>
  <Paragraphs>332</Paragraphs>
  <Slides>47</Slides>
  <Notes>2</Notes>
  <HiddenSlides>3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58" baseType="lpstr">
      <vt:lpstr>Arial</vt:lpstr>
      <vt:lpstr>Arial Black</vt:lpstr>
      <vt:lpstr>Calibri</vt:lpstr>
      <vt:lpstr>Cambria</vt:lpstr>
      <vt:lpstr>Corbel</vt:lpstr>
      <vt:lpstr>Georgia</vt:lpstr>
      <vt:lpstr>Rockwell</vt:lpstr>
      <vt:lpstr>Rockwell Condensed</vt:lpstr>
      <vt:lpstr>Wingdings</vt:lpstr>
      <vt:lpstr>Базис</vt:lpstr>
      <vt:lpstr>Дерево</vt:lpstr>
      <vt:lpstr>Презентация PowerPoint</vt:lpstr>
      <vt:lpstr>Презентация PowerPoint</vt:lpstr>
      <vt:lpstr>Презентация PowerPoint</vt:lpstr>
      <vt:lpstr>Презентация PowerPoint</vt:lpstr>
      <vt:lpstr>Выпускающая  кафедра общего, стратегического, информационного менеджмента и бизнес-процессов</vt:lpstr>
      <vt:lpstr> ДЕЙСТВУЮЩИЕ И ПЕРСПЕКТИВНЫЕ МАГИСТЕРСКИЕ ПРОГРАММЫ КАФЕДРЫ </vt:lpstr>
      <vt:lpstr>Документоведение и  архивоведение</vt:lpstr>
      <vt:lpstr>ЦЕЛИ ПРОГРАММЫ</vt:lpstr>
      <vt:lpstr>Основные сведения о программе</vt:lpstr>
      <vt:lpstr>Базовые учебные курсы</vt:lpstr>
      <vt:lpstr>ВАРИАТИВНЫЕ КУРСЫ</vt:lpstr>
      <vt:lpstr>Места прохождения практики</vt:lpstr>
      <vt:lpstr>Примерная тематика научно-исследовательской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МЕНЕДЖМЕНТ</vt:lpstr>
      <vt:lpstr>Основные сведения о программе</vt:lpstr>
      <vt:lpstr>Базовые учебные курсы программы «Управление фирмой»</vt:lpstr>
      <vt:lpstr>ЦЕЛИ ПРОГРАММЫ «Управление фирмой»</vt:lpstr>
      <vt:lpstr>ВАРИАТИВНЫЕ КУРСЫ  по программе «Контроллинг в организации»</vt:lpstr>
      <vt:lpstr>Места прохождения практики</vt:lpstr>
      <vt:lpstr>Примерная тематика магистерских диссертаций </vt:lpstr>
      <vt:lpstr>МЕНЕДЖМЕНТ</vt:lpstr>
      <vt:lpstr>Базовые учебные курсы программы «Контроллинг в организации»</vt:lpstr>
      <vt:lpstr>ЦЕЛИ ПРОГРАММЫ «Контроллинг в организации»</vt:lpstr>
      <vt:lpstr>ВАРИАТИВНЫЕ КУРСЫ по программе «Управление фирмой»</vt:lpstr>
      <vt:lpstr>Места прохождения практики</vt:lpstr>
      <vt:lpstr>Примерная тематика научно-исследовательской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ВЫПУСКНИКИ И ПРЕПОДАВАТЕЛИ…</vt:lpstr>
      <vt:lpstr>Презентация PowerPoint</vt:lpstr>
      <vt:lpstr>Презентация PowerPoint</vt:lpstr>
      <vt:lpstr>Презентация PowerPoint</vt:lpstr>
      <vt:lpstr>Презентация PowerPoint</vt:lpstr>
      <vt:lpstr>СПОРТ</vt:lpstr>
      <vt:lpstr>Контакты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Документоведение и  архивоведение</dc:title>
  <dc:creator>A S</dc:creator>
  <cp:lastModifiedBy>Давиденко Виктория</cp:lastModifiedBy>
  <cp:revision>62</cp:revision>
  <dcterms:created xsi:type="dcterms:W3CDTF">2014-11-11T13:55:36Z</dcterms:created>
  <dcterms:modified xsi:type="dcterms:W3CDTF">2015-11-27T11:16:34Z</dcterms:modified>
</cp:coreProperties>
</file>